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700" r:id="rId4"/>
  </p:sldMasterIdLst>
  <p:notesMasterIdLst>
    <p:notesMasterId r:id="rId41"/>
  </p:notesMasterIdLst>
  <p:sldIdLst>
    <p:sldId id="257" r:id="rId5"/>
    <p:sldId id="258" r:id="rId6"/>
    <p:sldId id="292" r:id="rId7"/>
    <p:sldId id="352" r:id="rId8"/>
    <p:sldId id="353" r:id="rId9"/>
    <p:sldId id="354" r:id="rId10"/>
    <p:sldId id="355" r:id="rId11"/>
    <p:sldId id="322" r:id="rId12"/>
    <p:sldId id="364" r:id="rId13"/>
    <p:sldId id="284" r:id="rId14"/>
    <p:sldId id="373" r:id="rId15"/>
    <p:sldId id="365" r:id="rId16"/>
    <p:sldId id="298" r:id="rId17"/>
    <p:sldId id="342" r:id="rId18"/>
    <p:sldId id="346" r:id="rId19"/>
    <p:sldId id="347" r:id="rId20"/>
    <p:sldId id="349" r:id="rId21"/>
    <p:sldId id="350" r:id="rId22"/>
    <p:sldId id="351" r:id="rId23"/>
    <p:sldId id="338"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9" r:id="rId39"/>
    <p:sldId id="2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EFF9"/>
    <a:srgbClr val="F4EDFF"/>
    <a:srgbClr val="F2ECFE"/>
    <a:srgbClr val="EBE5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5" autoAdjust="0"/>
    <p:restoredTop sz="94660"/>
  </p:normalViewPr>
  <p:slideViewPr>
    <p:cSldViewPr snapToGrid="0">
      <p:cViewPr varScale="1">
        <p:scale>
          <a:sx n="81" d="100"/>
          <a:sy n="81" d="100"/>
        </p:scale>
        <p:origin x="-950"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bar"/>
        <c:grouping val="clustered"/>
        <c:ser>
          <c:idx val="0"/>
          <c:order val="0"/>
          <c:tx>
            <c:strRef>
              <c:f>Sheet1!$B$1</c:f>
              <c:strCache>
                <c:ptCount val="1"/>
                <c:pt idx="0">
                  <c:v>$ Billions</c:v>
                </c:pt>
              </c:strCache>
            </c:strRef>
          </c:tx>
          <c:spPr>
            <a:solidFill>
              <a:schemeClr val="accent1"/>
            </a:solidFill>
            <a:ln>
              <a:noFill/>
            </a:ln>
            <a:effectLst/>
          </c:spPr>
          <c:cat>
            <c:strRef>
              <c:f>Sheet1!$A$2:$A$7</c:f>
              <c:strCache>
                <c:ptCount val="6"/>
                <c:pt idx="0">
                  <c:v>Hospital-Based Readmissions</c:v>
                </c:pt>
                <c:pt idx="1">
                  <c:v>Hospital-Aquired Conditions</c:v>
                </c:pt>
                <c:pt idx="2">
                  <c:v>Medicare DSH</c:v>
                </c:pt>
                <c:pt idx="3">
                  <c:v>Medicaid DSH</c:v>
                </c:pt>
                <c:pt idx="4">
                  <c:v>Productivity and Other</c:v>
                </c:pt>
                <c:pt idx="5">
                  <c:v>Medicare Advantage </c:v>
                </c:pt>
              </c:strCache>
            </c:strRef>
          </c:cat>
          <c:val>
            <c:numRef>
              <c:f>Sheet1!$B$2:$B$7</c:f>
              <c:numCache>
                <c:formatCode>General</c:formatCode>
                <c:ptCount val="6"/>
                <c:pt idx="0">
                  <c:v>7.1</c:v>
                </c:pt>
                <c:pt idx="1">
                  <c:v>1.4</c:v>
                </c:pt>
                <c:pt idx="2">
                  <c:v>22.1</c:v>
                </c:pt>
                <c:pt idx="3">
                  <c:v>14</c:v>
                </c:pt>
                <c:pt idx="4">
                  <c:v>110.4</c:v>
                </c:pt>
                <c:pt idx="5">
                  <c:v>135.6</c:v>
                </c:pt>
              </c:numCache>
            </c:numRef>
          </c:val>
        </c:ser>
        <c:dLbls/>
        <c:gapWidth val="182"/>
        <c:axId val="193897216"/>
        <c:axId val="193898752"/>
      </c:barChart>
      <c:catAx>
        <c:axId val="19389721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98752"/>
        <c:crosses val="autoZero"/>
        <c:auto val="1"/>
        <c:lblAlgn val="ctr"/>
        <c:lblOffset val="100"/>
      </c:catAx>
      <c:valAx>
        <c:axId val="193898752"/>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972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dPt>
            <c:idx val="0"/>
            <c:spPr>
              <a:solidFill>
                <a:schemeClr val="accent2"/>
              </a:solidFill>
              <a:ln w="19050">
                <a:solidFill>
                  <a:schemeClr val="lt1"/>
                </a:solidFill>
              </a:ln>
              <a:effectLst/>
            </c:spPr>
          </c:dPt>
          <c:dPt>
            <c:idx val="1"/>
            <c:spPr>
              <a:solidFill>
                <a:schemeClr val="accent5"/>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Lbls>
            <c:dLbl>
              <c:idx val="0"/>
              <c:tx>
                <c:rich>
                  <a:bodyPr/>
                  <a:lstStyle/>
                  <a:p>
                    <a:r>
                      <a:rPr lang="en-US" dirty="0"/>
                      <a:t>60</a:t>
                    </a:r>
                  </a:p>
                </c:rich>
              </c:tx>
              <c:showPercent val="1"/>
              <c:extLst>
                <c:ext xmlns:c15="http://schemas.microsoft.com/office/drawing/2012/chart" uri="{CE6537A1-D6FC-4f65-9D91-7224C49458BB}">
                  <c15:layout/>
                </c:ext>
              </c:extLst>
            </c:dLbl>
            <c:dLbl>
              <c:idx val="1"/>
              <c:tx>
                <c:rich>
                  <a:bodyPr/>
                  <a:lstStyle/>
                  <a:p>
                    <a:r>
                      <a:rPr lang="en-US" dirty="0"/>
                      <a:t>25</a:t>
                    </a:r>
                  </a:p>
                </c:rich>
              </c:tx>
              <c:showPercent val="1"/>
              <c:extLst>
                <c:ext xmlns:c15="http://schemas.microsoft.com/office/drawing/2012/chart" uri="{CE6537A1-D6FC-4f65-9D91-7224C49458BB}">
                  <c15:layout/>
                </c:ext>
              </c:extLst>
            </c:dLbl>
            <c:dLbl>
              <c:idx val="2"/>
              <c:tx>
                <c:rich>
                  <a:bodyPr/>
                  <a:lstStyle/>
                  <a:p>
                    <a:r>
                      <a:rPr lang="en-US" dirty="0" smtClean="0"/>
                      <a:t>15</a:t>
                    </a:r>
                    <a:endParaRPr lang="en-US" dirty="0"/>
                  </a:p>
                </c:rich>
              </c:tx>
              <c:showPercent val="1"/>
              <c:extLst>
                <c:ext xmlns:c15="http://schemas.microsoft.com/office/drawing/2012/chart" uri="{CE6537A1-D6FC-4f65-9D91-7224C49458BB}">
                  <c15:layout/>
                </c:ext>
              </c:extLst>
            </c:dLbl>
            <c:dLbl>
              <c:idx val="3"/>
              <c:tx>
                <c:rich>
                  <a:bodyPr/>
                  <a:lstStyle/>
                  <a:p>
                    <a:r>
                      <a:rPr lang="en-US" dirty="0"/>
                      <a:t>15</a:t>
                    </a:r>
                  </a:p>
                </c:rich>
              </c:tx>
              <c:showPercent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Helvetica" charset="0"/>
                    <a:ea typeface="Helvetica" charset="0"/>
                    <a:cs typeface="Helvetica"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Quality</c:v>
                </c:pt>
                <c:pt idx="1">
                  <c:v>Advancing Care Information</c:v>
                </c:pt>
                <c:pt idx="2">
                  <c:v>Improvement Activities</c:v>
                </c:pt>
              </c:strCache>
            </c:strRef>
          </c:cat>
          <c:val>
            <c:numRef>
              <c:f>Sheet1!$B$2:$B$5</c:f>
              <c:numCache>
                <c:formatCode>0%</c:formatCode>
                <c:ptCount val="4"/>
                <c:pt idx="0">
                  <c:v>0.60000000000000009</c:v>
                </c:pt>
                <c:pt idx="1">
                  <c:v>0.25</c:v>
                </c:pt>
                <c:pt idx="2">
                  <c:v>0.15000000000000002</c:v>
                </c:pt>
              </c:numCache>
            </c:numRef>
          </c:val>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sz="2200" b="1" i="0">
          <a:solidFill>
            <a:schemeClr val="bg1"/>
          </a:solidFill>
          <a:latin typeface="Helvetica" charset="0"/>
          <a:ea typeface="Helvetica" charset="0"/>
          <a:cs typeface="Helvetica"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dPt>
            <c:idx val="0"/>
            <c:spPr>
              <a:solidFill>
                <a:schemeClr val="accent2"/>
              </a:solidFill>
              <a:ln w="19050">
                <a:solidFill>
                  <a:schemeClr val="lt1"/>
                </a:solidFill>
              </a:ln>
              <a:effectLst/>
            </c:spPr>
          </c:dPt>
          <c:dPt>
            <c:idx val="1"/>
            <c:spPr>
              <a:solidFill>
                <a:schemeClr val="accent4"/>
              </a:solidFill>
              <a:ln w="19050">
                <a:solidFill>
                  <a:schemeClr val="lt1"/>
                </a:solidFill>
              </a:ln>
              <a:effectLst/>
            </c:spPr>
          </c:dPt>
          <c:dPt>
            <c:idx val="2"/>
            <c:spPr>
              <a:solidFill>
                <a:schemeClr val="accent5"/>
              </a:solidFill>
              <a:ln w="19050">
                <a:solidFill>
                  <a:schemeClr val="lt1"/>
                </a:solidFill>
              </a:ln>
              <a:effectLst/>
            </c:spPr>
          </c:dPt>
          <c:dPt>
            <c:idx val="3"/>
            <c:spPr>
              <a:solidFill>
                <a:schemeClr val="accent3"/>
              </a:solidFill>
              <a:ln w="19050">
                <a:solidFill>
                  <a:schemeClr val="lt1"/>
                </a:solidFill>
              </a:ln>
              <a:effectLst/>
            </c:spPr>
          </c:dPt>
          <c:dLbls>
            <c:dLbl>
              <c:idx val="0"/>
              <c:tx>
                <c:rich>
                  <a:bodyPr/>
                  <a:lstStyle/>
                  <a:p>
                    <a:r>
                      <a:rPr lang="en-US" dirty="0"/>
                      <a:t>50</a:t>
                    </a:r>
                  </a:p>
                </c:rich>
              </c:tx>
              <c:showPercent val="1"/>
              <c:extLst>
                <c:ext xmlns:c15="http://schemas.microsoft.com/office/drawing/2012/chart" uri="{CE6537A1-D6FC-4f65-9D91-7224C49458BB}">
                  <c15:layout/>
                </c:ext>
              </c:extLst>
            </c:dLbl>
            <c:dLbl>
              <c:idx val="1"/>
              <c:tx>
                <c:rich>
                  <a:bodyPr/>
                  <a:lstStyle/>
                  <a:p>
                    <a:r>
                      <a:rPr lang="en-US" dirty="0"/>
                      <a:t>10</a:t>
                    </a:r>
                  </a:p>
                </c:rich>
              </c:tx>
              <c:showPercent val="1"/>
              <c:extLst>
                <c:ext xmlns:c15="http://schemas.microsoft.com/office/drawing/2012/chart" uri="{CE6537A1-D6FC-4f65-9D91-7224C49458BB}">
                  <c15:layout/>
                </c:ext>
              </c:extLst>
            </c:dLbl>
            <c:dLbl>
              <c:idx val="2"/>
              <c:tx>
                <c:rich>
                  <a:bodyPr/>
                  <a:lstStyle/>
                  <a:p>
                    <a:r>
                      <a:rPr lang="en-US" dirty="0"/>
                      <a:t>25</a:t>
                    </a:r>
                  </a:p>
                </c:rich>
              </c:tx>
              <c:showPercent val="1"/>
              <c:extLst>
                <c:ext xmlns:c15="http://schemas.microsoft.com/office/drawing/2012/chart" uri="{CE6537A1-D6FC-4f65-9D91-7224C49458BB}">
                  <c15:layout/>
                </c:ext>
              </c:extLst>
            </c:dLbl>
            <c:dLbl>
              <c:idx val="3"/>
              <c:tx>
                <c:rich>
                  <a:bodyPr/>
                  <a:lstStyle/>
                  <a:p>
                    <a:r>
                      <a:rPr lang="en-US" dirty="0"/>
                      <a:t>15</a:t>
                    </a:r>
                  </a:p>
                </c:rich>
              </c:tx>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bg1"/>
                    </a:solidFill>
                    <a:latin typeface="Helvetica" charset="0"/>
                    <a:ea typeface="Helvetica" charset="0"/>
                    <a:cs typeface="Helvetica"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Quality</c:v>
                </c:pt>
                <c:pt idx="1">
                  <c:v>Cost</c:v>
                </c:pt>
                <c:pt idx="2">
                  <c:v>Advancing Care Information</c:v>
                </c:pt>
                <c:pt idx="3">
                  <c:v>Improvement Activities</c:v>
                </c:pt>
              </c:strCache>
            </c:strRef>
          </c:cat>
          <c:val>
            <c:numRef>
              <c:f>Sheet1!$B$2:$B$5</c:f>
              <c:numCache>
                <c:formatCode>0%</c:formatCode>
                <c:ptCount val="4"/>
                <c:pt idx="0">
                  <c:v>0.5</c:v>
                </c:pt>
                <c:pt idx="1">
                  <c:v>0.1</c:v>
                </c:pt>
                <c:pt idx="2">
                  <c:v>0.25</c:v>
                </c:pt>
                <c:pt idx="3">
                  <c:v>0.15000000000000002</c:v>
                </c:pt>
              </c:numCache>
            </c:numRef>
          </c:val>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sz="2200" b="1" i="0">
          <a:solidFill>
            <a:schemeClr val="bg1"/>
          </a:solidFill>
          <a:latin typeface="Helvetica" charset="0"/>
          <a:ea typeface="Helvetica" charset="0"/>
          <a:cs typeface="Helvetica"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dPt>
            <c:idx val="0"/>
            <c:spPr>
              <a:solidFill>
                <a:schemeClr val="accent2"/>
              </a:solidFill>
              <a:ln w="19050">
                <a:solidFill>
                  <a:schemeClr val="lt1"/>
                </a:solidFill>
              </a:ln>
              <a:effectLst/>
            </c:spPr>
          </c:dPt>
          <c:dPt>
            <c:idx val="1"/>
            <c:spPr>
              <a:solidFill>
                <a:schemeClr val="accent4"/>
              </a:solidFill>
              <a:ln w="19050">
                <a:solidFill>
                  <a:schemeClr val="lt1"/>
                </a:solidFill>
              </a:ln>
              <a:effectLst/>
            </c:spPr>
          </c:dPt>
          <c:dPt>
            <c:idx val="2"/>
            <c:spPr>
              <a:solidFill>
                <a:schemeClr val="accent5"/>
              </a:solidFill>
              <a:ln w="19050">
                <a:solidFill>
                  <a:schemeClr val="lt1"/>
                </a:solidFill>
              </a:ln>
              <a:effectLst/>
            </c:spPr>
          </c:dPt>
          <c:dPt>
            <c:idx val="3"/>
            <c:spPr>
              <a:solidFill>
                <a:schemeClr val="accent3"/>
              </a:solidFill>
              <a:ln w="19050">
                <a:solidFill>
                  <a:schemeClr val="lt1"/>
                </a:solidFill>
              </a:ln>
              <a:effectLst/>
            </c:spPr>
          </c:dPt>
          <c:dLbls>
            <c:dLbl>
              <c:idx val="0"/>
              <c:tx>
                <c:rich>
                  <a:bodyPr/>
                  <a:lstStyle/>
                  <a:p>
                    <a:r>
                      <a:rPr lang="en-US" dirty="0"/>
                      <a:t>30</a:t>
                    </a:r>
                  </a:p>
                </c:rich>
              </c:tx>
              <c:showPercent val="1"/>
              <c:extLst>
                <c:ext xmlns:c15="http://schemas.microsoft.com/office/drawing/2012/chart" uri="{CE6537A1-D6FC-4f65-9D91-7224C49458BB}">
                  <c15:layout/>
                </c:ext>
              </c:extLst>
            </c:dLbl>
            <c:dLbl>
              <c:idx val="1"/>
              <c:tx>
                <c:rich>
                  <a:bodyPr/>
                  <a:lstStyle/>
                  <a:p>
                    <a:r>
                      <a:rPr lang="en-US" dirty="0"/>
                      <a:t>30</a:t>
                    </a:r>
                  </a:p>
                </c:rich>
              </c:tx>
              <c:showPercent val="1"/>
              <c:extLst>
                <c:ext xmlns:c15="http://schemas.microsoft.com/office/drawing/2012/chart" uri="{CE6537A1-D6FC-4f65-9D91-7224C49458BB}">
                  <c15:layout/>
                </c:ext>
              </c:extLst>
            </c:dLbl>
            <c:dLbl>
              <c:idx val="2"/>
              <c:tx>
                <c:rich>
                  <a:bodyPr/>
                  <a:lstStyle/>
                  <a:p>
                    <a:r>
                      <a:rPr lang="en-US" dirty="0"/>
                      <a:t>25</a:t>
                    </a:r>
                  </a:p>
                </c:rich>
              </c:tx>
              <c:showPercent val="1"/>
              <c:extLst>
                <c:ext xmlns:c15="http://schemas.microsoft.com/office/drawing/2012/chart" uri="{CE6537A1-D6FC-4f65-9D91-7224C49458BB}">
                  <c15:layout/>
                </c:ext>
              </c:extLst>
            </c:dLbl>
            <c:dLbl>
              <c:idx val="3"/>
              <c:tx>
                <c:rich>
                  <a:bodyPr/>
                  <a:lstStyle/>
                  <a:p>
                    <a:r>
                      <a:rPr lang="en-US" dirty="0"/>
                      <a:t>15</a:t>
                    </a:r>
                  </a:p>
                </c:rich>
              </c:tx>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bg1"/>
                    </a:solidFill>
                    <a:latin typeface="Helvetica" charset="0"/>
                    <a:ea typeface="Helvetica" charset="0"/>
                    <a:cs typeface="Helvetica"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Quality</c:v>
                </c:pt>
                <c:pt idx="1">
                  <c:v>Cost</c:v>
                </c:pt>
                <c:pt idx="2">
                  <c:v>Advancing Care Information</c:v>
                </c:pt>
                <c:pt idx="3">
                  <c:v>Improvement Activities</c:v>
                </c:pt>
              </c:strCache>
            </c:strRef>
          </c:cat>
          <c:val>
            <c:numRef>
              <c:f>Sheet1!$B$2:$B$5</c:f>
              <c:numCache>
                <c:formatCode>0%</c:formatCode>
                <c:ptCount val="4"/>
                <c:pt idx="0">
                  <c:v>0.30000000000000004</c:v>
                </c:pt>
                <c:pt idx="1">
                  <c:v>0.30000000000000004</c:v>
                </c:pt>
                <c:pt idx="2">
                  <c:v>0.25</c:v>
                </c:pt>
                <c:pt idx="3">
                  <c:v>0.15000000000000002</c:v>
                </c:pt>
              </c:numCache>
            </c:numRef>
          </c:val>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sz="2200" b="1" i="0">
          <a:solidFill>
            <a:schemeClr val="bg1"/>
          </a:solidFill>
          <a:latin typeface="Helvetica" charset="0"/>
          <a:ea typeface="Helvetica" charset="0"/>
          <a:cs typeface="Helvetica"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dPt>
            <c:idx val="0"/>
            <c:spPr>
              <a:solidFill>
                <a:schemeClr val="accent2"/>
              </a:solidFill>
              <a:ln w="19050">
                <a:solidFill>
                  <a:schemeClr val="lt1"/>
                </a:solidFill>
              </a:ln>
              <a:effectLst/>
            </c:spPr>
          </c:dPt>
          <c:dPt>
            <c:idx val="1"/>
            <c:spPr>
              <a:solidFill>
                <a:schemeClr val="accent5"/>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Lbls>
            <c:dLbl>
              <c:idx val="0"/>
              <c:tx>
                <c:rich>
                  <a:bodyPr/>
                  <a:lstStyle/>
                  <a:p>
                    <a:r>
                      <a:rPr lang="en-US" dirty="0" smtClean="0"/>
                      <a:t>50</a:t>
                    </a:r>
                    <a:endParaRPr lang="en-US" dirty="0"/>
                  </a:p>
                </c:rich>
              </c:tx>
              <c:showPercent val="1"/>
              <c:extLst>
                <c:ext xmlns:c15="http://schemas.microsoft.com/office/drawing/2012/chart" uri="{CE6537A1-D6FC-4f65-9D91-7224C49458BB}">
                  <c15:layout/>
                </c:ext>
              </c:extLst>
            </c:dLbl>
            <c:dLbl>
              <c:idx val="1"/>
              <c:tx>
                <c:rich>
                  <a:bodyPr/>
                  <a:lstStyle/>
                  <a:p>
                    <a:r>
                      <a:rPr lang="en-US" dirty="0" smtClean="0"/>
                      <a:t>30</a:t>
                    </a:r>
                    <a:endParaRPr lang="en-US" dirty="0"/>
                  </a:p>
                </c:rich>
              </c:tx>
              <c:showPercent val="1"/>
              <c:extLst>
                <c:ext xmlns:c15="http://schemas.microsoft.com/office/drawing/2012/chart" uri="{CE6537A1-D6FC-4f65-9D91-7224C49458BB}">
                  <c15:layout/>
                </c:ext>
              </c:extLst>
            </c:dLbl>
            <c:dLbl>
              <c:idx val="2"/>
              <c:tx>
                <c:rich>
                  <a:bodyPr/>
                  <a:lstStyle/>
                  <a:p>
                    <a:r>
                      <a:rPr lang="en-US" dirty="0" smtClean="0"/>
                      <a:t>20</a:t>
                    </a:r>
                    <a:endParaRPr lang="en-US" dirty="0"/>
                  </a:p>
                </c:rich>
              </c:tx>
              <c:showPercent val="1"/>
              <c:extLst>
                <c:ext xmlns:c15="http://schemas.microsoft.com/office/drawing/2012/chart" uri="{CE6537A1-D6FC-4f65-9D91-7224C49458BB}">
                  <c15:layout/>
                </c:ext>
              </c:extLst>
            </c:dLbl>
            <c:dLbl>
              <c:idx val="3"/>
              <c:tx>
                <c:rich>
                  <a:bodyPr/>
                  <a:lstStyle/>
                  <a:p>
                    <a:r>
                      <a:rPr lang="en-US" dirty="0"/>
                      <a:t>15</a:t>
                    </a:r>
                  </a:p>
                </c:rich>
              </c:tx>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bg1"/>
                    </a:solidFill>
                    <a:latin typeface="Helvetica" charset="0"/>
                    <a:ea typeface="Helvetica" charset="0"/>
                    <a:cs typeface="Helvetica"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Quality</c:v>
                </c:pt>
                <c:pt idx="1">
                  <c:v>Advancing Care Information</c:v>
                </c:pt>
                <c:pt idx="2">
                  <c:v>Improvement Activities</c:v>
                </c:pt>
              </c:strCache>
            </c:strRef>
          </c:cat>
          <c:val>
            <c:numRef>
              <c:f>Sheet1!$B$2:$B$5</c:f>
              <c:numCache>
                <c:formatCode>0%</c:formatCode>
                <c:ptCount val="4"/>
                <c:pt idx="0">
                  <c:v>0.5</c:v>
                </c:pt>
                <c:pt idx="1">
                  <c:v>0.30000000000000004</c:v>
                </c:pt>
                <c:pt idx="2">
                  <c:v>0.2</c:v>
                </c:pt>
              </c:numCache>
            </c:numRef>
          </c:val>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sz="2200" b="1" i="0">
          <a:solidFill>
            <a:schemeClr val="bg1"/>
          </a:solidFill>
          <a:latin typeface="Helvetica" charset="0"/>
          <a:ea typeface="Helvetica" charset="0"/>
          <a:cs typeface="Helvetica"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solidFill>
              <a:schemeClr val="accent5"/>
            </a:solidFill>
          </c:spPr>
          <c:dPt>
            <c:idx val="0"/>
            <c:spPr>
              <a:solidFill>
                <a:schemeClr val="accent5"/>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Pt>
            <c:idx val="3"/>
            <c:spPr>
              <a:solidFill>
                <a:schemeClr val="accent5"/>
              </a:solidFill>
              <a:ln w="19050">
                <a:solidFill>
                  <a:schemeClr val="lt1"/>
                </a:solidFill>
              </a:ln>
              <a:effectLst/>
            </c:spPr>
          </c:dPt>
          <c:dLbls>
            <c:dLbl>
              <c:idx val="0"/>
              <c:tx>
                <c:rich>
                  <a:bodyPr/>
                  <a:lstStyle/>
                  <a:p>
                    <a:r>
                      <a:rPr lang="en-US" dirty="0" smtClean="0"/>
                      <a:t>75</a:t>
                    </a:r>
                    <a:endParaRPr lang="en-US" dirty="0"/>
                  </a:p>
                </c:rich>
              </c:tx>
              <c:showPercent val="1"/>
              <c:extLst>
                <c:ext xmlns:c15="http://schemas.microsoft.com/office/drawing/2012/chart" uri="{CE6537A1-D6FC-4f65-9D91-7224C49458BB}">
                  <c15:layout/>
                </c:ext>
              </c:extLst>
            </c:dLbl>
            <c:dLbl>
              <c:idx val="1"/>
              <c:tx>
                <c:rich>
                  <a:bodyPr/>
                  <a:lstStyle/>
                  <a:p>
                    <a:r>
                      <a:rPr lang="en-US" dirty="0" smtClean="0"/>
                      <a:t>25</a:t>
                    </a:r>
                    <a:endParaRPr lang="en-US" dirty="0"/>
                  </a:p>
                </c:rich>
              </c:tx>
              <c:showPercent val="1"/>
              <c:extLst>
                <c:ext xmlns:c15="http://schemas.microsoft.com/office/drawing/2012/chart" uri="{CE6537A1-D6FC-4f65-9D91-7224C49458BB}">
                  <c15:layout/>
                </c:ext>
              </c:extLst>
            </c:dLbl>
            <c:dLbl>
              <c:idx val="2"/>
              <c:tx>
                <c:rich>
                  <a:bodyPr/>
                  <a:lstStyle/>
                  <a:p>
                    <a:r>
                      <a:rPr lang="is-IS" dirty="0" smtClean="0"/>
                      <a:t>20</a:t>
                    </a:r>
                    <a:endParaRPr lang="is-IS" dirty="0"/>
                  </a:p>
                </c:rich>
              </c:tx>
              <c:showPercent val="1"/>
              <c:extLst>
                <c:ext xmlns:c15="http://schemas.microsoft.com/office/drawing/2012/chart" uri="{CE6537A1-D6FC-4f65-9D91-7224C49458BB}"/>
              </c:extLst>
            </c:dLbl>
            <c:dLbl>
              <c:idx val="3"/>
              <c:tx>
                <c:rich>
                  <a:bodyPr/>
                  <a:lstStyle/>
                  <a:p>
                    <a:r>
                      <a:rPr lang="en-US" dirty="0"/>
                      <a:t>15</a:t>
                    </a:r>
                  </a:p>
                </c:rich>
              </c:tx>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bg1"/>
                    </a:solidFill>
                    <a:latin typeface="Helvetica" charset="0"/>
                    <a:ea typeface="Helvetica" charset="0"/>
                    <a:cs typeface="Helvetica"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Quality</c:v>
                </c:pt>
                <c:pt idx="1">
                  <c:v>Advancing Care Information</c:v>
                </c:pt>
              </c:strCache>
            </c:strRef>
          </c:cat>
          <c:val>
            <c:numRef>
              <c:f>Sheet1!$B$2:$B$5</c:f>
              <c:numCache>
                <c:formatCode>0%</c:formatCode>
                <c:ptCount val="4"/>
                <c:pt idx="0">
                  <c:v>0.75000000000000011</c:v>
                </c:pt>
                <c:pt idx="1">
                  <c:v>0.25</c:v>
                </c:pt>
              </c:numCache>
            </c:numRef>
          </c:val>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sz="2200" b="1" i="0">
          <a:solidFill>
            <a:schemeClr val="bg1"/>
          </a:solidFill>
          <a:latin typeface="Helvetica" charset="0"/>
          <a:ea typeface="Helvetica" charset="0"/>
          <a:cs typeface="Helvetica"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FED01-CB1D-40C8-BDEF-933EB10F45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C9618FC-DD67-43DA-80E0-50AA48E18285}">
      <dgm:prSet phldrT="[Text]" custT="1"/>
      <dgm:spPr>
        <a:solidFill>
          <a:schemeClr val="accent2"/>
        </a:solidFill>
        <a:ln>
          <a:solidFill>
            <a:schemeClr val="tx1">
              <a:lumMod val="65000"/>
              <a:lumOff val="35000"/>
            </a:schemeClr>
          </a:solidFill>
        </a:ln>
      </dgm:spPr>
      <dgm:t>
        <a:bodyPr/>
        <a:lstStyle/>
        <a:p>
          <a:r>
            <a:rPr lang="en-US" sz="1170" b="1" dirty="0" smtClean="0">
              <a:latin typeface="Gotham Book"/>
            </a:rPr>
            <a:t>Measure Performance</a:t>
          </a:r>
          <a:endParaRPr lang="en-US" sz="1170" b="1" dirty="0">
            <a:latin typeface="Gotham Book"/>
          </a:endParaRPr>
        </a:p>
      </dgm:t>
    </dgm:pt>
    <dgm:pt modelId="{A0298D6B-8C64-441A-86DF-20B7E1AE368B}" type="parTrans" cxnId="{8531A948-A93D-4EE4-A6BC-F828F57D4E77}">
      <dgm:prSet/>
      <dgm:spPr/>
      <dgm:t>
        <a:bodyPr/>
        <a:lstStyle/>
        <a:p>
          <a:endParaRPr lang="en-US"/>
        </a:p>
      </dgm:t>
    </dgm:pt>
    <dgm:pt modelId="{D47D7FD6-F17F-4C38-B8F6-EEEB64B9EF56}" type="sibTrans" cxnId="{8531A948-A93D-4EE4-A6BC-F828F57D4E77}">
      <dgm:prSet/>
      <dgm:spPr/>
      <dgm:t>
        <a:bodyPr/>
        <a:lstStyle/>
        <a:p>
          <a:endParaRPr lang="en-US"/>
        </a:p>
      </dgm:t>
    </dgm:pt>
    <dgm:pt modelId="{F2518665-D613-42C9-8112-E659DC0A1BAE}">
      <dgm:prSet phldrT="[Tex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Two year look-back – performance measurements begin in 2017 for 2019 payment adjustments </a:t>
          </a:r>
          <a:endParaRPr lang="en-US" sz="1500" dirty="0">
            <a:solidFill>
              <a:schemeClr val="bg2">
                <a:lumMod val="50000"/>
              </a:schemeClr>
            </a:solidFill>
            <a:latin typeface="Gotham Book"/>
          </a:endParaRPr>
        </a:p>
      </dgm:t>
    </dgm:pt>
    <dgm:pt modelId="{BF1322E2-0978-4018-A502-E4559FE2C2A4}" type="parTrans" cxnId="{A6840182-E96B-47F1-9224-0A21B6FAC16C}">
      <dgm:prSet/>
      <dgm:spPr/>
      <dgm:t>
        <a:bodyPr/>
        <a:lstStyle/>
        <a:p>
          <a:endParaRPr lang="en-US"/>
        </a:p>
      </dgm:t>
    </dgm:pt>
    <dgm:pt modelId="{7F28A535-EB2D-496E-B9DC-3BB843035853}" type="sibTrans" cxnId="{A6840182-E96B-47F1-9224-0A21B6FAC16C}">
      <dgm:prSet/>
      <dgm:spPr/>
      <dgm:t>
        <a:bodyPr/>
        <a:lstStyle/>
        <a:p>
          <a:endParaRPr lang="en-US"/>
        </a:p>
      </dgm:t>
    </dgm:pt>
    <dgm:pt modelId="{F2E3B4A4-5B9B-4511-AE50-9C63E985E0A4}">
      <dgm:prSet phldrT="[Text]" custT="1"/>
      <dgm:spPr>
        <a:solidFill>
          <a:schemeClr val="accent2"/>
        </a:solidFill>
        <a:ln>
          <a:solidFill>
            <a:schemeClr val="tx1">
              <a:lumMod val="65000"/>
              <a:lumOff val="35000"/>
            </a:schemeClr>
          </a:solidFill>
        </a:ln>
      </dgm:spPr>
      <dgm:t>
        <a:bodyPr/>
        <a:lstStyle/>
        <a:p>
          <a:r>
            <a:rPr lang="en-US" sz="1170" b="1" dirty="0" smtClean="0">
              <a:latin typeface="Gotham Book"/>
            </a:rPr>
            <a:t>Composite Score</a:t>
          </a:r>
          <a:endParaRPr lang="en-US" sz="1170" b="1" dirty="0">
            <a:latin typeface="Gotham Book"/>
          </a:endParaRPr>
        </a:p>
      </dgm:t>
    </dgm:pt>
    <dgm:pt modelId="{27D58202-038F-4A22-A5A2-C7C8C6D6CB42}" type="parTrans" cxnId="{FEEAACFE-236C-4298-A6D1-2A464DE7FD77}">
      <dgm:prSet/>
      <dgm:spPr/>
      <dgm:t>
        <a:bodyPr/>
        <a:lstStyle/>
        <a:p>
          <a:endParaRPr lang="en-US"/>
        </a:p>
      </dgm:t>
    </dgm:pt>
    <dgm:pt modelId="{A5331E82-EADD-488F-B86C-61B22297B4AC}" type="sibTrans" cxnId="{FEEAACFE-236C-4298-A6D1-2A464DE7FD77}">
      <dgm:prSet/>
      <dgm:spPr/>
      <dgm:t>
        <a:bodyPr/>
        <a:lstStyle/>
        <a:p>
          <a:endParaRPr lang="en-US"/>
        </a:p>
      </dgm:t>
    </dgm:pt>
    <dgm:pt modelId="{D6ACA05D-8553-4805-8CA5-F9FDBAC59E67}">
      <dgm:prSet phldrT="[Text]" custT="1"/>
      <dgm:spPr>
        <a:ln>
          <a:solidFill>
            <a:schemeClr val="tx1">
              <a:lumMod val="65000"/>
              <a:lumOff val="35000"/>
            </a:schemeClr>
          </a:solidFill>
        </a:ln>
      </dgm:spPr>
      <dgm:t>
        <a:bodyPr/>
        <a:lstStyle/>
        <a:p>
          <a:r>
            <a:rPr lang="en-US" sz="1500" u="none" dirty="0" smtClean="0">
              <a:solidFill>
                <a:schemeClr val="bg2">
                  <a:lumMod val="50000"/>
                </a:schemeClr>
              </a:solidFill>
              <a:latin typeface="Gotham Book"/>
            </a:rPr>
            <a:t>Based on scores in each performance category, participants receive an annual composite score between 0-100</a:t>
          </a:r>
          <a:endParaRPr lang="en-US" sz="1500" u="none" dirty="0">
            <a:solidFill>
              <a:schemeClr val="bg2">
                <a:lumMod val="50000"/>
              </a:schemeClr>
            </a:solidFill>
            <a:latin typeface="Gotham Book"/>
          </a:endParaRPr>
        </a:p>
      </dgm:t>
    </dgm:pt>
    <dgm:pt modelId="{96C558DC-F101-4ED2-B065-535B0A6CD308}" type="parTrans" cxnId="{CD66E8E8-BC95-41DF-8677-7BF2D3596E4C}">
      <dgm:prSet/>
      <dgm:spPr/>
      <dgm:t>
        <a:bodyPr/>
        <a:lstStyle/>
        <a:p>
          <a:endParaRPr lang="en-US"/>
        </a:p>
      </dgm:t>
    </dgm:pt>
    <dgm:pt modelId="{BD667F08-F1A8-42D4-8661-F04A409BD529}" type="sibTrans" cxnId="{CD66E8E8-BC95-41DF-8677-7BF2D3596E4C}">
      <dgm:prSet/>
      <dgm:spPr/>
      <dgm:t>
        <a:bodyPr/>
        <a:lstStyle/>
        <a:p>
          <a:endParaRPr lang="en-US"/>
        </a:p>
      </dgm:t>
    </dgm:pt>
    <dgm:pt modelId="{141A5234-B3FB-47D8-B1E5-1B59D0B8DFFD}">
      <dgm:prSet phldrT="[Text]" custT="1"/>
      <dgm:spPr>
        <a:solidFill>
          <a:schemeClr val="accent2"/>
        </a:solidFill>
        <a:ln>
          <a:solidFill>
            <a:schemeClr val="tx1">
              <a:lumMod val="65000"/>
              <a:lumOff val="35000"/>
            </a:schemeClr>
          </a:solidFill>
        </a:ln>
      </dgm:spPr>
      <dgm:t>
        <a:bodyPr/>
        <a:lstStyle/>
        <a:p>
          <a:r>
            <a:rPr lang="en-US" sz="1170" b="1" dirty="0" smtClean="0">
              <a:latin typeface="Gotham Book"/>
            </a:rPr>
            <a:t>Threshold Comparison</a:t>
          </a:r>
          <a:endParaRPr lang="en-US" sz="1170" b="1" dirty="0">
            <a:latin typeface="Gotham Book"/>
          </a:endParaRPr>
        </a:p>
      </dgm:t>
    </dgm:pt>
    <dgm:pt modelId="{335116ED-2DCB-440F-8B34-0D4BED21E3EB}" type="parTrans" cxnId="{9CFE94A8-536F-4C2E-BB15-A33EED00E7D3}">
      <dgm:prSet/>
      <dgm:spPr/>
      <dgm:t>
        <a:bodyPr/>
        <a:lstStyle/>
        <a:p>
          <a:endParaRPr lang="en-US"/>
        </a:p>
      </dgm:t>
    </dgm:pt>
    <dgm:pt modelId="{3977F33E-FC5F-4BBC-8876-55F8482201B3}" type="sibTrans" cxnId="{9CFE94A8-536F-4C2E-BB15-A33EED00E7D3}">
      <dgm:prSet/>
      <dgm:spPr/>
      <dgm:t>
        <a:bodyPr/>
        <a:lstStyle/>
        <a:p>
          <a:endParaRPr lang="en-US"/>
        </a:p>
      </dgm:t>
    </dgm:pt>
    <dgm:pt modelId="{B3D62E7B-B64F-4FD9-A471-455344724816}">
      <dgm:prSet phldrT="[Tex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Each clinician’s score will be compared against a performance threshold to determine payment adjustments</a:t>
          </a:r>
          <a:endParaRPr lang="en-US" sz="1500" dirty="0">
            <a:solidFill>
              <a:schemeClr val="bg2">
                <a:lumMod val="50000"/>
              </a:schemeClr>
            </a:solidFill>
            <a:latin typeface="Gotham Book"/>
          </a:endParaRPr>
        </a:p>
      </dgm:t>
    </dgm:pt>
    <dgm:pt modelId="{48A4474F-655C-4D47-8873-CBB286BBE36E}" type="parTrans" cxnId="{E931EBED-6F4B-474A-AD82-1723EE5A11D7}">
      <dgm:prSet/>
      <dgm:spPr/>
      <dgm:t>
        <a:bodyPr/>
        <a:lstStyle/>
        <a:p>
          <a:endParaRPr lang="en-US"/>
        </a:p>
      </dgm:t>
    </dgm:pt>
    <dgm:pt modelId="{C7609DD1-D7B5-403A-90FB-9CEF4FEA3218}" type="sibTrans" cxnId="{E931EBED-6F4B-474A-AD82-1723EE5A11D7}">
      <dgm:prSet/>
      <dgm:spPr/>
      <dgm:t>
        <a:bodyPr/>
        <a:lstStyle/>
        <a:p>
          <a:endParaRPr lang="en-US"/>
        </a:p>
      </dgm:t>
    </dgm:pt>
    <dgm:pt modelId="{FF935315-68E5-4371-B2D5-33BB8DA1E2E7}">
      <dgm:prSet phldrT="[Tex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Beginning in 2019, performance threshold will be the median of all MIPS scores – competition among peers</a:t>
          </a:r>
          <a:endParaRPr lang="en-US" sz="1500" dirty="0">
            <a:solidFill>
              <a:schemeClr val="bg2">
                <a:lumMod val="50000"/>
              </a:schemeClr>
            </a:solidFill>
            <a:latin typeface="Gotham Book"/>
          </a:endParaRPr>
        </a:p>
      </dgm:t>
    </dgm:pt>
    <dgm:pt modelId="{8A6A1584-B2F9-4E40-A1B6-72325F129718}" type="parTrans" cxnId="{FA65890A-26B1-4D20-BC17-598E1C108338}">
      <dgm:prSet/>
      <dgm:spPr/>
      <dgm:t>
        <a:bodyPr/>
        <a:lstStyle/>
        <a:p>
          <a:endParaRPr lang="en-US"/>
        </a:p>
      </dgm:t>
    </dgm:pt>
    <dgm:pt modelId="{07D811EC-6232-4361-B2E3-E628DBF9C7D8}" type="sibTrans" cxnId="{FA65890A-26B1-4D20-BC17-598E1C108338}">
      <dgm:prSet/>
      <dgm:spPr/>
      <dgm:t>
        <a:bodyPr/>
        <a:lstStyle/>
        <a:p>
          <a:endParaRPr lang="en-US"/>
        </a:p>
      </dgm:t>
    </dgm:pt>
    <dgm:pt modelId="{9251E6C5-D5CF-498A-8868-17213F2F2DF1}">
      <dgm:prSet phldrT="[Tex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Score will be publicly available via Physician Compare</a:t>
          </a:r>
          <a:endParaRPr lang="en-US" sz="1500" u="none" dirty="0">
            <a:solidFill>
              <a:schemeClr val="bg2">
                <a:lumMod val="50000"/>
              </a:schemeClr>
            </a:solidFill>
            <a:latin typeface="Gotham Book"/>
          </a:endParaRPr>
        </a:p>
      </dgm:t>
    </dgm:pt>
    <dgm:pt modelId="{AF047B4D-8898-4C6E-8096-88D90E53A988}" type="parTrans" cxnId="{79B97450-8FB8-4337-92C8-5FC441EF484E}">
      <dgm:prSet/>
      <dgm:spPr/>
      <dgm:t>
        <a:bodyPr/>
        <a:lstStyle/>
        <a:p>
          <a:endParaRPr lang="en-US"/>
        </a:p>
      </dgm:t>
    </dgm:pt>
    <dgm:pt modelId="{5727A1B6-B355-4C2D-B156-B17237C71B4D}" type="sibTrans" cxnId="{79B97450-8FB8-4337-92C8-5FC441EF484E}">
      <dgm:prSet/>
      <dgm:spPr/>
      <dgm:t>
        <a:bodyPr/>
        <a:lstStyle/>
        <a:p>
          <a:endParaRPr lang="en-US"/>
        </a:p>
      </dgm:t>
    </dgm:pt>
    <dgm:pt modelId="{3805E1F3-5982-4845-9483-9F4BDA97D1FA}">
      <dgm:prSet phldrT="[Text]" custT="1"/>
      <dgm:spPr>
        <a:solidFill>
          <a:schemeClr val="accent2"/>
        </a:solidFill>
        <a:ln>
          <a:solidFill>
            <a:schemeClr val="tx1">
              <a:lumMod val="65000"/>
              <a:lumOff val="35000"/>
            </a:schemeClr>
          </a:solidFill>
        </a:ln>
      </dgm:spPr>
      <dgm:t>
        <a:bodyPr/>
        <a:lstStyle/>
        <a:p>
          <a:r>
            <a:rPr lang="en-US" sz="1170" b="1" dirty="0" smtClean="0">
              <a:latin typeface="Gotham Book"/>
            </a:rPr>
            <a:t>Additional Adjustments</a:t>
          </a:r>
          <a:endParaRPr lang="en-US" sz="1170" b="1" dirty="0">
            <a:latin typeface="Gotham Book"/>
          </a:endParaRPr>
        </a:p>
      </dgm:t>
    </dgm:pt>
    <dgm:pt modelId="{CF3D9F2A-F875-48E5-B516-20DB5DB3EB32}" type="parTrans" cxnId="{14AB1E3C-716A-45AC-9B29-E2036DB71F19}">
      <dgm:prSet/>
      <dgm:spPr/>
      <dgm:t>
        <a:bodyPr/>
        <a:lstStyle/>
        <a:p>
          <a:endParaRPr lang="en-US"/>
        </a:p>
      </dgm:t>
    </dgm:pt>
    <dgm:pt modelId="{B93FEC24-C8D2-4D64-8B20-DECC15944E04}" type="sibTrans" cxnId="{14AB1E3C-716A-45AC-9B29-E2036DB71F19}">
      <dgm:prSet/>
      <dgm:spPr/>
      <dgm:t>
        <a:bodyPr/>
        <a:lstStyle/>
        <a:p>
          <a:endParaRPr lang="en-US"/>
        </a:p>
      </dgm:t>
    </dgm:pt>
    <dgm:pt modelId="{28BEA7DE-0DCD-4AB6-A4E9-99D52C3FC830}">
      <dgm:prSe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Adjustments are budget neutral – upward adjustment can be scaled up or down, with the scaling factor not to exceed 3 times the baseline adjustment</a:t>
          </a:r>
          <a:endParaRPr lang="en-US" sz="1500" dirty="0">
            <a:solidFill>
              <a:schemeClr val="bg2">
                <a:lumMod val="50000"/>
              </a:schemeClr>
            </a:solidFill>
            <a:latin typeface="Gotham Book"/>
          </a:endParaRPr>
        </a:p>
      </dgm:t>
    </dgm:pt>
    <dgm:pt modelId="{DD6FDB4E-6320-4089-9CD7-7B0E19FCA2B2}" type="parTrans" cxnId="{8E1CEB1A-A9D1-4704-B63F-91AD7C45B9AF}">
      <dgm:prSet/>
      <dgm:spPr/>
      <dgm:t>
        <a:bodyPr/>
        <a:lstStyle/>
        <a:p>
          <a:endParaRPr lang="en-US"/>
        </a:p>
      </dgm:t>
    </dgm:pt>
    <dgm:pt modelId="{6FD34E53-5235-46F3-BFA5-6A570A8FEEAD}" type="sibTrans" cxnId="{8E1CEB1A-A9D1-4704-B63F-91AD7C45B9AF}">
      <dgm:prSet/>
      <dgm:spPr/>
      <dgm:t>
        <a:bodyPr/>
        <a:lstStyle/>
        <a:p>
          <a:endParaRPr lang="en-US"/>
        </a:p>
      </dgm:t>
    </dgm:pt>
    <dgm:pt modelId="{AC218B3F-7A5D-45A5-B006-B5E121E0E50D}">
      <dgm:prSet phldrT="[Tex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EHR MU, PQRS, and VBM –  sunset in 2018, with certain measures incorporated into new MIPS categories</a:t>
          </a:r>
          <a:endParaRPr lang="en-US" sz="1500" dirty="0">
            <a:solidFill>
              <a:schemeClr val="bg2">
                <a:lumMod val="50000"/>
              </a:schemeClr>
            </a:solidFill>
            <a:latin typeface="Gotham Book"/>
          </a:endParaRPr>
        </a:p>
      </dgm:t>
    </dgm:pt>
    <dgm:pt modelId="{642EA86E-5969-4286-919D-4ECFC8EB5D3F}" type="parTrans" cxnId="{66A22BFB-62B0-4594-81CA-F6AD03F6CF0A}">
      <dgm:prSet/>
      <dgm:spPr/>
      <dgm:t>
        <a:bodyPr/>
        <a:lstStyle/>
        <a:p>
          <a:endParaRPr lang="en-US"/>
        </a:p>
      </dgm:t>
    </dgm:pt>
    <dgm:pt modelId="{20360F54-9BD2-4DED-BF4C-D8961AC762D6}" type="sibTrans" cxnId="{66A22BFB-62B0-4594-81CA-F6AD03F6CF0A}">
      <dgm:prSet/>
      <dgm:spPr/>
      <dgm:t>
        <a:bodyPr/>
        <a:lstStyle/>
        <a:p>
          <a:endParaRPr lang="en-US"/>
        </a:p>
      </dgm:t>
    </dgm:pt>
    <dgm:pt modelId="{8CC628C5-4291-4CD2-8384-97345F23566C}">
      <dgm:prSe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Additional exceptional performance adjustment offered to small number of best performers</a:t>
          </a:r>
          <a:endParaRPr lang="en-US" sz="1500" dirty="0">
            <a:solidFill>
              <a:schemeClr val="bg2">
                <a:lumMod val="50000"/>
              </a:schemeClr>
            </a:solidFill>
            <a:latin typeface="Gotham Book"/>
          </a:endParaRPr>
        </a:p>
      </dgm:t>
    </dgm:pt>
    <dgm:pt modelId="{A1370C26-6F7C-4EF9-9B72-2F18E652C32A}" type="parTrans" cxnId="{8E77CAEC-711C-46D5-B44F-F387A83385F9}">
      <dgm:prSet/>
      <dgm:spPr/>
      <dgm:t>
        <a:bodyPr/>
        <a:lstStyle/>
        <a:p>
          <a:endParaRPr lang="en-US"/>
        </a:p>
      </dgm:t>
    </dgm:pt>
    <dgm:pt modelId="{BFBCCC9C-1F71-4955-84DF-D062AAFDC930}" type="sibTrans" cxnId="{8E77CAEC-711C-46D5-B44F-F387A83385F9}">
      <dgm:prSet/>
      <dgm:spPr/>
      <dgm:t>
        <a:bodyPr/>
        <a:lstStyle/>
        <a:p>
          <a:endParaRPr lang="en-US"/>
        </a:p>
      </dgm:t>
    </dgm:pt>
    <dgm:pt modelId="{3021C88F-EE91-4CE2-B62E-CC0B10B51C87}">
      <dgm:prSet phldrT="[Tex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4 weighted MIPS categories – Quality, Cost</a:t>
          </a:r>
          <a:r>
            <a:rPr lang="en-US" sz="1500" u="none" dirty="0" smtClean="0">
              <a:solidFill>
                <a:schemeClr val="bg2">
                  <a:lumMod val="50000"/>
                </a:schemeClr>
              </a:solidFill>
              <a:latin typeface="Gotham Book"/>
            </a:rPr>
            <a:t>, Advancing Care Information, Improvement Activities</a:t>
          </a:r>
          <a:endParaRPr lang="en-US" sz="1500" dirty="0">
            <a:solidFill>
              <a:schemeClr val="bg2">
                <a:lumMod val="50000"/>
              </a:schemeClr>
            </a:solidFill>
            <a:latin typeface="Gotham Book"/>
          </a:endParaRPr>
        </a:p>
      </dgm:t>
    </dgm:pt>
    <dgm:pt modelId="{97B0CCBA-E9FF-4A35-A197-1A9A0CE23D3C}" type="parTrans" cxnId="{A3C9EFB5-E53F-425C-A03D-12B14D04CDA9}">
      <dgm:prSet/>
      <dgm:spPr/>
      <dgm:t>
        <a:bodyPr/>
        <a:lstStyle/>
        <a:p>
          <a:endParaRPr lang="en-US"/>
        </a:p>
      </dgm:t>
    </dgm:pt>
    <dgm:pt modelId="{112D2F93-B032-44E9-A730-D2D7CD3B40B3}" type="sibTrans" cxnId="{A3C9EFB5-E53F-425C-A03D-12B14D04CDA9}">
      <dgm:prSet/>
      <dgm:spPr/>
      <dgm:t>
        <a:bodyPr/>
        <a:lstStyle/>
        <a:p>
          <a:endParaRPr lang="en-US"/>
        </a:p>
      </dgm:t>
    </dgm:pt>
    <dgm:pt modelId="{42EA481E-D5C1-4605-A350-A02D8FE1F7FC}">
      <dgm:prSet phldrT="[Text]" custT="1"/>
      <dgm:spPr>
        <a:ln>
          <a:solidFill>
            <a:schemeClr val="tx1">
              <a:lumMod val="65000"/>
              <a:lumOff val="35000"/>
            </a:schemeClr>
          </a:solidFill>
        </a:ln>
      </dgm:spPr>
      <dgm:t>
        <a:bodyPr/>
        <a:lstStyle/>
        <a:p>
          <a:r>
            <a:rPr lang="en-US" sz="1500" dirty="0" smtClean="0">
              <a:solidFill>
                <a:schemeClr val="bg2">
                  <a:lumMod val="50000"/>
                </a:schemeClr>
              </a:solidFill>
              <a:latin typeface="Gotham Book"/>
            </a:rPr>
            <a:t>Choice of reporting as an individual clinician or as a group</a:t>
          </a:r>
          <a:endParaRPr lang="en-US" sz="1500" dirty="0">
            <a:solidFill>
              <a:schemeClr val="bg2">
                <a:lumMod val="50000"/>
              </a:schemeClr>
            </a:solidFill>
            <a:latin typeface="Gotham Book"/>
          </a:endParaRPr>
        </a:p>
      </dgm:t>
    </dgm:pt>
    <dgm:pt modelId="{01F7839D-C349-460B-B474-F7BB63F93BE1}" type="parTrans" cxnId="{8ACF29B4-2382-4A14-ACC0-F59625F212DD}">
      <dgm:prSet/>
      <dgm:spPr/>
      <dgm:t>
        <a:bodyPr/>
        <a:lstStyle/>
        <a:p>
          <a:endParaRPr lang="en-US"/>
        </a:p>
      </dgm:t>
    </dgm:pt>
    <dgm:pt modelId="{F1EAD048-3461-46EF-A68E-E3E88DB02A67}" type="sibTrans" cxnId="{8ACF29B4-2382-4A14-ACC0-F59625F212DD}">
      <dgm:prSet/>
      <dgm:spPr/>
      <dgm:t>
        <a:bodyPr/>
        <a:lstStyle/>
        <a:p>
          <a:endParaRPr lang="en-US"/>
        </a:p>
      </dgm:t>
    </dgm:pt>
    <dgm:pt modelId="{0B12CCF8-EEF3-4FCD-A90A-30AB9D521EE6}">
      <dgm:prSet phldrT="[Text]" custT="1"/>
      <dgm:spPr>
        <a:ln>
          <a:solidFill>
            <a:schemeClr val="tx1">
              <a:lumMod val="65000"/>
              <a:lumOff val="35000"/>
            </a:schemeClr>
          </a:solidFill>
        </a:ln>
      </dgm:spPr>
      <dgm:t>
        <a:bodyPr/>
        <a:lstStyle/>
        <a:p>
          <a:r>
            <a:rPr lang="en-US" sz="1500" u="none" dirty="0" smtClean="0">
              <a:solidFill>
                <a:schemeClr val="bg2">
                  <a:lumMod val="50000"/>
                </a:schemeClr>
              </a:solidFill>
              <a:latin typeface="Gotham Book"/>
            </a:rPr>
            <a:t>If practices choose to report as a group (defined at the TIN-level), all clinicians will receive the same score</a:t>
          </a:r>
          <a:endParaRPr lang="en-US" sz="1500" u="none" dirty="0">
            <a:solidFill>
              <a:schemeClr val="bg2">
                <a:lumMod val="50000"/>
              </a:schemeClr>
            </a:solidFill>
            <a:latin typeface="Gotham Book"/>
          </a:endParaRPr>
        </a:p>
      </dgm:t>
    </dgm:pt>
    <dgm:pt modelId="{890C7379-DCF6-4A38-97A5-1AEE524B8817}" type="parTrans" cxnId="{44B8028E-A3A8-48CA-ABEC-10BE33A11768}">
      <dgm:prSet/>
      <dgm:spPr/>
      <dgm:t>
        <a:bodyPr/>
        <a:lstStyle/>
        <a:p>
          <a:endParaRPr lang="en-US"/>
        </a:p>
      </dgm:t>
    </dgm:pt>
    <dgm:pt modelId="{33C263A5-930B-464F-BCBB-27A97502DD72}" type="sibTrans" cxnId="{44B8028E-A3A8-48CA-ABEC-10BE33A11768}">
      <dgm:prSet/>
      <dgm:spPr/>
      <dgm:t>
        <a:bodyPr/>
        <a:lstStyle/>
        <a:p>
          <a:endParaRPr lang="en-US"/>
        </a:p>
      </dgm:t>
    </dgm:pt>
    <dgm:pt modelId="{5FAF884B-E70F-4854-891C-7B03DA147ACA}" type="pres">
      <dgm:prSet presAssocID="{954FED01-CB1D-40C8-BDEF-933EB10F457D}" presName="linearFlow" presStyleCnt="0">
        <dgm:presLayoutVars>
          <dgm:dir/>
          <dgm:animLvl val="lvl"/>
          <dgm:resizeHandles val="exact"/>
        </dgm:presLayoutVars>
      </dgm:prSet>
      <dgm:spPr/>
      <dgm:t>
        <a:bodyPr/>
        <a:lstStyle/>
        <a:p>
          <a:endParaRPr lang="en-US"/>
        </a:p>
      </dgm:t>
    </dgm:pt>
    <dgm:pt modelId="{4389E813-C406-4A4C-9B33-1426325209C2}" type="pres">
      <dgm:prSet presAssocID="{DC9618FC-DD67-43DA-80E0-50AA48E18285}" presName="composite" presStyleCnt="0"/>
      <dgm:spPr/>
    </dgm:pt>
    <dgm:pt modelId="{BD49564E-3243-479D-81FA-2829D4E9F932}" type="pres">
      <dgm:prSet presAssocID="{DC9618FC-DD67-43DA-80E0-50AA48E18285}" presName="parentText" presStyleLbl="alignNode1" presStyleIdx="0" presStyleCnt="4" custScaleX="102743" custLinFactNeighborY="-2118">
        <dgm:presLayoutVars>
          <dgm:chMax val="1"/>
          <dgm:bulletEnabled val="1"/>
        </dgm:presLayoutVars>
      </dgm:prSet>
      <dgm:spPr/>
      <dgm:t>
        <a:bodyPr/>
        <a:lstStyle/>
        <a:p>
          <a:endParaRPr lang="en-US"/>
        </a:p>
      </dgm:t>
    </dgm:pt>
    <dgm:pt modelId="{FDC15D6B-098E-4EE8-9E22-0949FB9DB0A7}" type="pres">
      <dgm:prSet presAssocID="{DC9618FC-DD67-43DA-80E0-50AA48E18285}" presName="descendantText" presStyleLbl="alignAcc1" presStyleIdx="0" presStyleCnt="4" custScaleY="118747" custLinFactNeighborY="3456">
        <dgm:presLayoutVars>
          <dgm:bulletEnabled val="1"/>
        </dgm:presLayoutVars>
      </dgm:prSet>
      <dgm:spPr/>
      <dgm:t>
        <a:bodyPr/>
        <a:lstStyle/>
        <a:p>
          <a:endParaRPr lang="en-US"/>
        </a:p>
      </dgm:t>
    </dgm:pt>
    <dgm:pt modelId="{5B1ACEDA-A015-4F80-B394-982920642F02}" type="pres">
      <dgm:prSet presAssocID="{D47D7FD6-F17F-4C38-B8F6-EEEB64B9EF56}" presName="sp" presStyleCnt="0"/>
      <dgm:spPr/>
    </dgm:pt>
    <dgm:pt modelId="{918BF6F3-F1F1-42B7-AB83-3256A08F9173}" type="pres">
      <dgm:prSet presAssocID="{F2E3B4A4-5B9B-4511-AE50-9C63E985E0A4}" presName="composite" presStyleCnt="0"/>
      <dgm:spPr/>
    </dgm:pt>
    <dgm:pt modelId="{F128A534-664C-4A92-A2D1-CAC4B7AE5811}" type="pres">
      <dgm:prSet presAssocID="{F2E3B4A4-5B9B-4511-AE50-9C63E985E0A4}" presName="parentText" presStyleLbl="alignNode1" presStyleIdx="1" presStyleCnt="4" custLinFactNeighborY="-2617">
        <dgm:presLayoutVars>
          <dgm:chMax val="1"/>
          <dgm:bulletEnabled val="1"/>
        </dgm:presLayoutVars>
      </dgm:prSet>
      <dgm:spPr/>
      <dgm:t>
        <a:bodyPr/>
        <a:lstStyle/>
        <a:p>
          <a:endParaRPr lang="en-US"/>
        </a:p>
      </dgm:t>
    </dgm:pt>
    <dgm:pt modelId="{CAF13123-FCC1-4201-936C-6A3C0528F236}" type="pres">
      <dgm:prSet presAssocID="{F2E3B4A4-5B9B-4511-AE50-9C63E985E0A4}" presName="descendantText" presStyleLbl="alignAcc1" presStyleIdx="1" presStyleCnt="4" custLinFactNeighborY="-5608">
        <dgm:presLayoutVars>
          <dgm:bulletEnabled val="1"/>
        </dgm:presLayoutVars>
      </dgm:prSet>
      <dgm:spPr/>
      <dgm:t>
        <a:bodyPr/>
        <a:lstStyle/>
        <a:p>
          <a:endParaRPr lang="en-US"/>
        </a:p>
      </dgm:t>
    </dgm:pt>
    <dgm:pt modelId="{D96AB0B3-7D8F-44EA-99AF-58E898A5EE94}" type="pres">
      <dgm:prSet presAssocID="{A5331E82-EADD-488F-B86C-61B22297B4AC}" presName="sp" presStyleCnt="0"/>
      <dgm:spPr/>
    </dgm:pt>
    <dgm:pt modelId="{78F62716-CFFB-4B5D-BE88-980973444C49}" type="pres">
      <dgm:prSet presAssocID="{141A5234-B3FB-47D8-B1E5-1B59D0B8DFFD}" presName="composite" presStyleCnt="0"/>
      <dgm:spPr/>
    </dgm:pt>
    <dgm:pt modelId="{E0E69E56-07EA-421A-88D1-4E62FB8A48B2}" type="pres">
      <dgm:prSet presAssocID="{141A5234-B3FB-47D8-B1E5-1B59D0B8DFFD}" presName="parentText" presStyleLbl="alignNode1" presStyleIdx="2" presStyleCnt="4" custLinFactNeighborY="-14231">
        <dgm:presLayoutVars>
          <dgm:chMax val="1"/>
          <dgm:bulletEnabled val="1"/>
        </dgm:presLayoutVars>
      </dgm:prSet>
      <dgm:spPr/>
      <dgm:t>
        <a:bodyPr/>
        <a:lstStyle/>
        <a:p>
          <a:endParaRPr lang="en-US"/>
        </a:p>
      </dgm:t>
    </dgm:pt>
    <dgm:pt modelId="{B2AF1A78-E79E-44E9-B3F6-7DD70789523A}" type="pres">
      <dgm:prSet presAssocID="{141A5234-B3FB-47D8-B1E5-1B59D0B8DFFD}" presName="descendantText" presStyleLbl="alignAcc1" presStyleIdx="2" presStyleCnt="4" custScaleY="105208" custLinFactNeighborY="-21891">
        <dgm:presLayoutVars>
          <dgm:bulletEnabled val="1"/>
        </dgm:presLayoutVars>
      </dgm:prSet>
      <dgm:spPr/>
      <dgm:t>
        <a:bodyPr/>
        <a:lstStyle/>
        <a:p>
          <a:endParaRPr lang="en-US"/>
        </a:p>
      </dgm:t>
    </dgm:pt>
    <dgm:pt modelId="{E4C5CA95-06E8-48A0-9543-3AF57CD8980C}" type="pres">
      <dgm:prSet presAssocID="{3977F33E-FC5F-4BBC-8876-55F8482201B3}" presName="sp" presStyleCnt="0"/>
      <dgm:spPr/>
    </dgm:pt>
    <dgm:pt modelId="{C96C1F2A-C7B0-428A-B091-CE9702D7E3BA}" type="pres">
      <dgm:prSet presAssocID="{3805E1F3-5982-4845-9483-9F4BDA97D1FA}" presName="composite" presStyleCnt="0"/>
      <dgm:spPr/>
    </dgm:pt>
    <dgm:pt modelId="{8C5F9A04-E1BC-4428-B172-62A79E146EB2}" type="pres">
      <dgm:prSet presAssocID="{3805E1F3-5982-4845-9483-9F4BDA97D1FA}" presName="parentText" presStyleLbl="alignNode1" presStyleIdx="3" presStyleCnt="4" custLinFactNeighborY="-20267">
        <dgm:presLayoutVars>
          <dgm:chMax val="1"/>
          <dgm:bulletEnabled val="1"/>
        </dgm:presLayoutVars>
      </dgm:prSet>
      <dgm:spPr/>
      <dgm:t>
        <a:bodyPr/>
        <a:lstStyle/>
        <a:p>
          <a:endParaRPr lang="en-US"/>
        </a:p>
      </dgm:t>
    </dgm:pt>
    <dgm:pt modelId="{193747C3-DEC4-4511-9369-BCA22FE3EB00}" type="pres">
      <dgm:prSet presAssocID="{3805E1F3-5982-4845-9483-9F4BDA97D1FA}" presName="descendantText" presStyleLbl="alignAcc1" presStyleIdx="3" presStyleCnt="4" custLinFactNeighborY="-32767">
        <dgm:presLayoutVars>
          <dgm:bulletEnabled val="1"/>
        </dgm:presLayoutVars>
      </dgm:prSet>
      <dgm:spPr/>
      <dgm:t>
        <a:bodyPr/>
        <a:lstStyle/>
        <a:p>
          <a:endParaRPr lang="en-US"/>
        </a:p>
      </dgm:t>
    </dgm:pt>
  </dgm:ptLst>
  <dgm:cxnLst>
    <dgm:cxn modelId="{7B1755C2-A843-4CAF-9399-92B7CC49BEAB}" type="presOf" srcId="{0B12CCF8-EEF3-4FCD-A90A-30AB9D521EE6}" destId="{CAF13123-FCC1-4201-936C-6A3C0528F236}" srcOrd="0" destOrd="2" presId="urn:microsoft.com/office/officeart/2005/8/layout/chevron2"/>
    <dgm:cxn modelId="{AD23934E-111B-4154-B307-4DFE33CEEECA}" type="presOf" srcId="{9251E6C5-D5CF-498A-8868-17213F2F2DF1}" destId="{CAF13123-FCC1-4201-936C-6A3C0528F236}" srcOrd="0" destOrd="1" presId="urn:microsoft.com/office/officeart/2005/8/layout/chevron2"/>
    <dgm:cxn modelId="{9A24AF14-5794-4A34-AB83-61D33415B8E4}" type="presOf" srcId="{DC9618FC-DD67-43DA-80E0-50AA48E18285}" destId="{BD49564E-3243-479D-81FA-2829D4E9F932}" srcOrd="0" destOrd="0" presId="urn:microsoft.com/office/officeart/2005/8/layout/chevron2"/>
    <dgm:cxn modelId="{E931EBED-6F4B-474A-AD82-1723EE5A11D7}" srcId="{141A5234-B3FB-47D8-B1E5-1B59D0B8DFFD}" destId="{B3D62E7B-B64F-4FD9-A471-455344724816}" srcOrd="0" destOrd="0" parTransId="{48A4474F-655C-4D47-8873-CBB286BBE36E}" sibTransId="{C7609DD1-D7B5-403A-90FB-9CEF4FEA3218}"/>
    <dgm:cxn modelId="{6008E0B3-0AA1-4C94-8FDC-AE3DA1C9E515}" type="presOf" srcId="{3021C88F-EE91-4CE2-B62E-CC0B10B51C87}" destId="{FDC15D6B-098E-4EE8-9E22-0949FB9DB0A7}" srcOrd="0" destOrd="2" presId="urn:microsoft.com/office/officeart/2005/8/layout/chevron2"/>
    <dgm:cxn modelId="{8E1CEB1A-A9D1-4704-B63F-91AD7C45B9AF}" srcId="{3805E1F3-5982-4845-9483-9F4BDA97D1FA}" destId="{28BEA7DE-0DCD-4AB6-A4E9-99D52C3FC830}" srcOrd="0" destOrd="0" parTransId="{DD6FDB4E-6320-4089-9CD7-7B0E19FCA2B2}" sibTransId="{6FD34E53-5235-46F3-BFA5-6A570A8FEEAD}"/>
    <dgm:cxn modelId="{8ACF29B4-2382-4A14-ACC0-F59625F212DD}" srcId="{DC9618FC-DD67-43DA-80E0-50AA48E18285}" destId="{42EA481E-D5C1-4605-A350-A02D8FE1F7FC}" srcOrd="3" destOrd="0" parTransId="{01F7839D-C349-460B-B474-F7BB63F93BE1}" sibTransId="{F1EAD048-3461-46EF-A68E-E3E88DB02A67}"/>
    <dgm:cxn modelId="{84FC21FC-AC20-47ED-A2C4-12B1F608A29D}" type="presOf" srcId="{F2E3B4A4-5B9B-4511-AE50-9C63E985E0A4}" destId="{F128A534-664C-4A92-A2D1-CAC4B7AE5811}" srcOrd="0" destOrd="0" presId="urn:microsoft.com/office/officeart/2005/8/layout/chevron2"/>
    <dgm:cxn modelId="{14AB1E3C-716A-45AC-9B29-E2036DB71F19}" srcId="{954FED01-CB1D-40C8-BDEF-933EB10F457D}" destId="{3805E1F3-5982-4845-9483-9F4BDA97D1FA}" srcOrd="3" destOrd="0" parTransId="{CF3D9F2A-F875-48E5-B516-20DB5DB3EB32}" sibTransId="{B93FEC24-C8D2-4D64-8B20-DECC15944E04}"/>
    <dgm:cxn modelId="{A0B42F11-3FAA-41EE-90C8-B484AB9D5D35}" type="presOf" srcId="{28BEA7DE-0DCD-4AB6-A4E9-99D52C3FC830}" destId="{193747C3-DEC4-4511-9369-BCA22FE3EB00}" srcOrd="0" destOrd="0" presId="urn:microsoft.com/office/officeart/2005/8/layout/chevron2"/>
    <dgm:cxn modelId="{A93D92F7-26DC-4C9F-B38C-489F62D9444C}" type="presOf" srcId="{954FED01-CB1D-40C8-BDEF-933EB10F457D}" destId="{5FAF884B-E70F-4854-891C-7B03DA147ACA}" srcOrd="0" destOrd="0" presId="urn:microsoft.com/office/officeart/2005/8/layout/chevron2"/>
    <dgm:cxn modelId="{8E77CAEC-711C-46D5-B44F-F387A83385F9}" srcId="{3805E1F3-5982-4845-9483-9F4BDA97D1FA}" destId="{8CC628C5-4291-4CD2-8384-97345F23566C}" srcOrd="1" destOrd="0" parTransId="{A1370C26-6F7C-4EF9-9B72-2F18E652C32A}" sibTransId="{BFBCCC9C-1F71-4955-84DF-D062AAFDC930}"/>
    <dgm:cxn modelId="{A3C9EFB5-E53F-425C-A03D-12B14D04CDA9}" srcId="{DC9618FC-DD67-43DA-80E0-50AA48E18285}" destId="{3021C88F-EE91-4CE2-B62E-CC0B10B51C87}" srcOrd="2" destOrd="0" parTransId="{97B0CCBA-E9FF-4A35-A197-1A9A0CE23D3C}" sibTransId="{112D2F93-B032-44E9-A730-D2D7CD3B40B3}"/>
    <dgm:cxn modelId="{9CFE94A8-536F-4C2E-BB15-A33EED00E7D3}" srcId="{954FED01-CB1D-40C8-BDEF-933EB10F457D}" destId="{141A5234-B3FB-47D8-B1E5-1B59D0B8DFFD}" srcOrd="2" destOrd="0" parTransId="{335116ED-2DCB-440F-8B34-0D4BED21E3EB}" sibTransId="{3977F33E-FC5F-4BBC-8876-55F8482201B3}"/>
    <dgm:cxn modelId="{8531A948-A93D-4EE4-A6BC-F828F57D4E77}" srcId="{954FED01-CB1D-40C8-BDEF-933EB10F457D}" destId="{DC9618FC-DD67-43DA-80E0-50AA48E18285}" srcOrd="0" destOrd="0" parTransId="{A0298D6B-8C64-441A-86DF-20B7E1AE368B}" sibTransId="{D47D7FD6-F17F-4C38-B8F6-EEEB64B9EF56}"/>
    <dgm:cxn modelId="{66A22BFB-62B0-4594-81CA-F6AD03F6CF0A}" srcId="{DC9618FC-DD67-43DA-80E0-50AA48E18285}" destId="{AC218B3F-7A5D-45A5-B006-B5E121E0E50D}" srcOrd="1" destOrd="0" parTransId="{642EA86E-5969-4286-919D-4ECFC8EB5D3F}" sibTransId="{20360F54-9BD2-4DED-BF4C-D8961AC762D6}"/>
    <dgm:cxn modelId="{FA65890A-26B1-4D20-BC17-598E1C108338}" srcId="{141A5234-B3FB-47D8-B1E5-1B59D0B8DFFD}" destId="{FF935315-68E5-4371-B2D5-33BB8DA1E2E7}" srcOrd="1" destOrd="0" parTransId="{8A6A1584-B2F9-4E40-A1B6-72325F129718}" sibTransId="{07D811EC-6232-4361-B2E3-E628DBF9C7D8}"/>
    <dgm:cxn modelId="{5F88FBBD-CBFC-4FDC-AD2E-7B6A9DFF7590}" type="presOf" srcId="{3805E1F3-5982-4845-9483-9F4BDA97D1FA}" destId="{8C5F9A04-E1BC-4428-B172-62A79E146EB2}" srcOrd="0" destOrd="0" presId="urn:microsoft.com/office/officeart/2005/8/layout/chevron2"/>
    <dgm:cxn modelId="{560E4379-5B2F-4EEC-89FA-C1D6ADC01066}" type="presOf" srcId="{42EA481E-D5C1-4605-A350-A02D8FE1F7FC}" destId="{FDC15D6B-098E-4EE8-9E22-0949FB9DB0A7}" srcOrd="0" destOrd="3" presId="urn:microsoft.com/office/officeart/2005/8/layout/chevron2"/>
    <dgm:cxn modelId="{79B97450-8FB8-4337-92C8-5FC441EF484E}" srcId="{F2E3B4A4-5B9B-4511-AE50-9C63E985E0A4}" destId="{9251E6C5-D5CF-498A-8868-17213F2F2DF1}" srcOrd="1" destOrd="0" parTransId="{AF047B4D-8898-4C6E-8096-88D90E53A988}" sibTransId="{5727A1B6-B355-4C2D-B156-B17237C71B4D}"/>
    <dgm:cxn modelId="{548D745F-4E7C-49B5-BB4D-0F693028C4DC}" type="presOf" srcId="{D6ACA05D-8553-4805-8CA5-F9FDBAC59E67}" destId="{CAF13123-FCC1-4201-936C-6A3C0528F236}" srcOrd="0" destOrd="0" presId="urn:microsoft.com/office/officeart/2005/8/layout/chevron2"/>
    <dgm:cxn modelId="{1A081EA9-5DBF-46C7-813A-820329B6AD05}" type="presOf" srcId="{B3D62E7B-B64F-4FD9-A471-455344724816}" destId="{B2AF1A78-E79E-44E9-B3F6-7DD70789523A}" srcOrd="0" destOrd="0" presId="urn:microsoft.com/office/officeart/2005/8/layout/chevron2"/>
    <dgm:cxn modelId="{CD66E8E8-BC95-41DF-8677-7BF2D3596E4C}" srcId="{F2E3B4A4-5B9B-4511-AE50-9C63E985E0A4}" destId="{D6ACA05D-8553-4805-8CA5-F9FDBAC59E67}" srcOrd="0" destOrd="0" parTransId="{96C558DC-F101-4ED2-B065-535B0A6CD308}" sibTransId="{BD667F08-F1A8-42D4-8661-F04A409BD529}"/>
    <dgm:cxn modelId="{FEEAACFE-236C-4298-A6D1-2A464DE7FD77}" srcId="{954FED01-CB1D-40C8-BDEF-933EB10F457D}" destId="{F2E3B4A4-5B9B-4511-AE50-9C63E985E0A4}" srcOrd="1" destOrd="0" parTransId="{27D58202-038F-4A22-A5A2-C7C8C6D6CB42}" sibTransId="{A5331E82-EADD-488F-B86C-61B22297B4AC}"/>
    <dgm:cxn modelId="{62D51A66-0759-49AA-96A0-FDDB6702A986}" type="presOf" srcId="{AC218B3F-7A5D-45A5-B006-B5E121E0E50D}" destId="{FDC15D6B-098E-4EE8-9E22-0949FB9DB0A7}" srcOrd="0" destOrd="1" presId="urn:microsoft.com/office/officeart/2005/8/layout/chevron2"/>
    <dgm:cxn modelId="{146683EA-CD69-4708-9364-539604B23C65}" type="presOf" srcId="{141A5234-B3FB-47D8-B1E5-1B59D0B8DFFD}" destId="{E0E69E56-07EA-421A-88D1-4E62FB8A48B2}" srcOrd="0" destOrd="0" presId="urn:microsoft.com/office/officeart/2005/8/layout/chevron2"/>
    <dgm:cxn modelId="{5CC67EBC-83BD-43A0-803E-E29FBE1E513D}" type="presOf" srcId="{F2518665-D613-42C9-8112-E659DC0A1BAE}" destId="{FDC15D6B-098E-4EE8-9E22-0949FB9DB0A7}" srcOrd="0" destOrd="0" presId="urn:microsoft.com/office/officeart/2005/8/layout/chevron2"/>
    <dgm:cxn modelId="{44B8028E-A3A8-48CA-ABEC-10BE33A11768}" srcId="{F2E3B4A4-5B9B-4511-AE50-9C63E985E0A4}" destId="{0B12CCF8-EEF3-4FCD-A90A-30AB9D521EE6}" srcOrd="2" destOrd="0" parTransId="{890C7379-DCF6-4A38-97A5-1AEE524B8817}" sibTransId="{33C263A5-930B-464F-BCBB-27A97502DD72}"/>
    <dgm:cxn modelId="{38B1E6DA-3D03-4D08-BA75-6EE83595B600}" type="presOf" srcId="{8CC628C5-4291-4CD2-8384-97345F23566C}" destId="{193747C3-DEC4-4511-9369-BCA22FE3EB00}" srcOrd="0" destOrd="1" presId="urn:microsoft.com/office/officeart/2005/8/layout/chevron2"/>
    <dgm:cxn modelId="{A6840182-E96B-47F1-9224-0A21B6FAC16C}" srcId="{DC9618FC-DD67-43DA-80E0-50AA48E18285}" destId="{F2518665-D613-42C9-8112-E659DC0A1BAE}" srcOrd="0" destOrd="0" parTransId="{BF1322E2-0978-4018-A502-E4559FE2C2A4}" sibTransId="{7F28A535-EB2D-496E-B9DC-3BB843035853}"/>
    <dgm:cxn modelId="{17392A62-2ED7-4C61-AF21-EB8C39FADB37}" type="presOf" srcId="{FF935315-68E5-4371-B2D5-33BB8DA1E2E7}" destId="{B2AF1A78-E79E-44E9-B3F6-7DD70789523A}" srcOrd="0" destOrd="1" presId="urn:microsoft.com/office/officeart/2005/8/layout/chevron2"/>
    <dgm:cxn modelId="{BD3AD05A-E742-4218-AC6F-7535C556144A}" type="presParOf" srcId="{5FAF884B-E70F-4854-891C-7B03DA147ACA}" destId="{4389E813-C406-4A4C-9B33-1426325209C2}" srcOrd="0" destOrd="0" presId="urn:microsoft.com/office/officeart/2005/8/layout/chevron2"/>
    <dgm:cxn modelId="{66A5A3FC-F090-4916-8EE1-76248C691DEC}" type="presParOf" srcId="{4389E813-C406-4A4C-9B33-1426325209C2}" destId="{BD49564E-3243-479D-81FA-2829D4E9F932}" srcOrd="0" destOrd="0" presId="urn:microsoft.com/office/officeart/2005/8/layout/chevron2"/>
    <dgm:cxn modelId="{48E2478B-ED2C-49B7-A01C-8E2589FA22DA}" type="presParOf" srcId="{4389E813-C406-4A4C-9B33-1426325209C2}" destId="{FDC15D6B-098E-4EE8-9E22-0949FB9DB0A7}" srcOrd="1" destOrd="0" presId="urn:microsoft.com/office/officeart/2005/8/layout/chevron2"/>
    <dgm:cxn modelId="{2119BE42-ECCD-4CB5-A183-A1438DDF47D5}" type="presParOf" srcId="{5FAF884B-E70F-4854-891C-7B03DA147ACA}" destId="{5B1ACEDA-A015-4F80-B394-982920642F02}" srcOrd="1" destOrd="0" presId="urn:microsoft.com/office/officeart/2005/8/layout/chevron2"/>
    <dgm:cxn modelId="{7C73B4E5-054F-4033-9C61-837375F804A9}" type="presParOf" srcId="{5FAF884B-E70F-4854-891C-7B03DA147ACA}" destId="{918BF6F3-F1F1-42B7-AB83-3256A08F9173}" srcOrd="2" destOrd="0" presId="urn:microsoft.com/office/officeart/2005/8/layout/chevron2"/>
    <dgm:cxn modelId="{2A9763A3-9288-49D9-93AA-212F36F94577}" type="presParOf" srcId="{918BF6F3-F1F1-42B7-AB83-3256A08F9173}" destId="{F128A534-664C-4A92-A2D1-CAC4B7AE5811}" srcOrd="0" destOrd="0" presId="urn:microsoft.com/office/officeart/2005/8/layout/chevron2"/>
    <dgm:cxn modelId="{32ACE191-E286-4961-B8E7-C4107F888A75}" type="presParOf" srcId="{918BF6F3-F1F1-42B7-AB83-3256A08F9173}" destId="{CAF13123-FCC1-4201-936C-6A3C0528F236}" srcOrd="1" destOrd="0" presId="urn:microsoft.com/office/officeart/2005/8/layout/chevron2"/>
    <dgm:cxn modelId="{A9BAC2DE-CC0D-4908-8753-858FFB95D3F2}" type="presParOf" srcId="{5FAF884B-E70F-4854-891C-7B03DA147ACA}" destId="{D96AB0B3-7D8F-44EA-99AF-58E898A5EE94}" srcOrd="3" destOrd="0" presId="urn:microsoft.com/office/officeart/2005/8/layout/chevron2"/>
    <dgm:cxn modelId="{50148862-4E84-43E8-A52C-BF906B425CE9}" type="presParOf" srcId="{5FAF884B-E70F-4854-891C-7B03DA147ACA}" destId="{78F62716-CFFB-4B5D-BE88-980973444C49}" srcOrd="4" destOrd="0" presId="urn:microsoft.com/office/officeart/2005/8/layout/chevron2"/>
    <dgm:cxn modelId="{706330E5-360B-4A7E-AD00-38CA676BE12A}" type="presParOf" srcId="{78F62716-CFFB-4B5D-BE88-980973444C49}" destId="{E0E69E56-07EA-421A-88D1-4E62FB8A48B2}" srcOrd="0" destOrd="0" presId="urn:microsoft.com/office/officeart/2005/8/layout/chevron2"/>
    <dgm:cxn modelId="{9C383B5D-50EA-435B-8995-01EB74EB806D}" type="presParOf" srcId="{78F62716-CFFB-4B5D-BE88-980973444C49}" destId="{B2AF1A78-E79E-44E9-B3F6-7DD70789523A}" srcOrd="1" destOrd="0" presId="urn:microsoft.com/office/officeart/2005/8/layout/chevron2"/>
    <dgm:cxn modelId="{17406F38-F744-44DB-A958-AD729B3C87A5}" type="presParOf" srcId="{5FAF884B-E70F-4854-891C-7B03DA147ACA}" destId="{E4C5CA95-06E8-48A0-9543-3AF57CD8980C}" srcOrd="5" destOrd="0" presId="urn:microsoft.com/office/officeart/2005/8/layout/chevron2"/>
    <dgm:cxn modelId="{5A0CB585-F821-491D-8629-68522A587CB1}" type="presParOf" srcId="{5FAF884B-E70F-4854-891C-7B03DA147ACA}" destId="{C96C1F2A-C7B0-428A-B091-CE9702D7E3BA}" srcOrd="6" destOrd="0" presId="urn:microsoft.com/office/officeart/2005/8/layout/chevron2"/>
    <dgm:cxn modelId="{B883BBC0-20FD-448E-9C12-50A1675BCB22}" type="presParOf" srcId="{C96C1F2A-C7B0-428A-B091-CE9702D7E3BA}" destId="{8C5F9A04-E1BC-4428-B172-62A79E146EB2}" srcOrd="0" destOrd="0" presId="urn:microsoft.com/office/officeart/2005/8/layout/chevron2"/>
    <dgm:cxn modelId="{A304DE71-A58F-462F-8394-3283CEB72B9D}" type="presParOf" srcId="{C96C1F2A-C7B0-428A-B091-CE9702D7E3BA}" destId="{193747C3-DEC4-4511-9369-BCA22FE3EB0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A7346-C01A-469E-8AE2-BADC1E7FF53C}" type="datetimeFigureOut">
              <a:rPr lang="en-US" smtClean="0"/>
              <a:pPr/>
              <a:t>2/22/2017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5D56F-BFD7-4652-B2AC-10BE6695B993}" type="slidenum">
              <a:rPr lang="en-US" smtClean="0"/>
              <a:pPr/>
              <a:t>‹#›</a:t>
            </a:fld>
            <a:endParaRPr lang="en-US" dirty="0"/>
          </a:p>
        </p:txBody>
      </p:sp>
    </p:spTree>
    <p:extLst>
      <p:ext uri="{BB962C8B-B14F-4D97-AF65-F5344CB8AC3E}">
        <p14:creationId xmlns:p14="http://schemas.microsoft.com/office/powerpoint/2010/main" xmlns="" val="161764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dicaid.gov/medicaid/program-information/medicaid-and-chip-enrollment-data/monthly-report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82BF7-2EAD-3740-9B3C-F7CC4D30AF6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23475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360860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48749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88711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82938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394022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http://healthaffairs.org/blog/2014/07/02/the-payment-reform-landscape-bundled-payment/</a:t>
            </a:r>
            <a:endParaRPr lang="en-US" dirty="0"/>
          </a:p>
        </p:txBody>
      </p:sp>
      <p:sp>
        <p:nvSpPr>
          <p:cNvPr id="4" name="Slide Number Placeholder 3"/>
          <p:cNvSpPr>
            <a:spLocks noGrp="1"/>
          </p:cNvSpPr>
          <p:nvPr>
            <p:ph type="sldNum" sz="quarter" idx="10"/>
          </p:nvPr>
        </p:nvSpPr>
        <p:spPr/>
        <p:txBody>
          <a:bodyPr/>
          <a:lstStyle/>
          <a:p>
            <a:fld id="{4E8F8BA4-A38E-4AF1-A993-4F5A77C3B55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17601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5DBC3-04D3-462E-B5A6-525259DE5A3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xmlns="" val="109322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5D56F-BFD7-4652-B2AC-10BE6695B993}" type="slidenum">
              <a:rPr lang="en-US" smtClean="0"/>
              <a:pPr/>
              <a:t>27</a:t>
            </a:fld>
            <a:endParaRPr lang="en-US" dirty="0"/>
          </a:p>
        </p:txBody>
      </p:sp>
    </p:spTree>
    <p:extLst>
      <p:ext uri="{BB962C8B-B14F-4D97-AF65-F5344CB8AC3E}">
        <p14:creationId xmlns:p14="http://schemas.microsoft.com/office/powerpoint/2010/main" xmlns="" val="252085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6721D-94A4-424F-A25C-8762C3B4A78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xmlns="" val="208964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50k,</a:t>
            </a:r>
            <a:r>
              <a:rPr lang="en-US" baseline="0" dirty="0" smtClean="0"/>
              <a:t> 570k</a:t>
            </a:r>
            <a:endParaRPr lang="en-US" dirty="0"/>
          </a:p>
        </p:txBody>
      </p:sp>
      <p:sp>
        <p:nvSpPr>
          <p:cNvPr id="4" name="Slide Number Placeholder 3"/>
          <p:cNvSpPr>
            <a:spLocks noGrp="1"/>
          </p:cNvSpPr>
          <p:nvPr>
            <p:ph type="sldNum" sz="quarter" idx="10"/>
          </p:nvPr>
        </p:nvSpPr>
        <p:spPr/>
        <p:txBody>
          <a:bodyPr/>
          <a:lstStyle/>
          <a:p>
            <a:fld id="{C14AB69D-3306-406D-8259-8A517022BF8B}" type="slidenum">
              <a:rPr lang="en-US" smtClean="0"/>
              <a:pPr/>
              <a:t>31</a:t>
            </a:fld>
            <a:endParaRPr lang="en-US" dirty="0"/>
          </a:p>
        </p:txBody>
      </p:sp>
    </p:spTree>
    <p:extLst>
      <p:ext uri="{BB962C8B-B14F-4D97-AF65-F5344CB8AC3E}">
        <p14:creationId xmlns:p14="http://schemas.microsoft.com/office/powerpoint/2010/main" xmlns="" val="95238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http://healthaffairs.org/blog/2014/07/02/the-payment-reform-landscape-bundled-payment/</a:t>
            </a:r>
            <a:endParaRPr lang="en-US" dirty="0"/>
          </a:p>
        </p:txBody>
      </p:sp>
      <p:sp>
        <p:nvSpPr>
          <p:cNvPr id="4" name="Slide Number Placeholder 3"/>
          <p:cNvSpPr>
            <a:spLocks noGrp="1"/>
          </p:cNvSpPr>
          <p:nvPr>
            <p:ph type="sldNum" sz="quarter" idx="10"/>
          </p:nvPr>
        </p:nvSpPr>
        <p:spPr/>
        <p:txBody>
          <a:bodyPr/>
          <a:lstStyle/>
          <a:p>
            <a:fld id="{4E8F8BA4-A38E-4AF1-A993-4F5A77C3B55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3620645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http://healthaffairs.org/blog/2014/07/02/the-payment-reform-landscape-bundled-payment/</a:t>
            </a:r>
            <a:endParaRPr lang="en-US" dirty="0"/>
          </a:p>
        </p:txBody>
      </p:sp>
      <p:sp>
        <p:nvSpPr>
          <p:cNvPr id="4" name="Slide Number Placeholder 3"/>
          <p:cNvSpPr>
            <a:spLocks noGrp="1"/>
          </p:cNvSpPr>
          <p:nvPr>
            <p:ph type="sldNum" sz="quarter" idx="10"/>
          </p:nvPr>
        </p:nvSpPr>
        <p:spPr/>
        <p:txBody>
          <a:bodyPr/>
          <a:lstStyle/>
          <a:p>
            <a:fld id="{4E8F8BA4-A38E-4AF1-A993-4F5A77C3B55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xmlns="" val="131202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8557E-6FA7-43C0-9B8C-43FBB9CE441B}"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3372527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6721D-94A4-424F-A25C-8762C3B4A78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376489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CDC 2015 National Health Interview Survey</a:t>
            </a:r>
          </a:p>
          <a:p>
            <a:r>
              <a:rPr lang="en-US" dirty="0" smtClean="0"/>
              <a:t>https://www.cdc.gov/nchs/data/nhis/earlyrelease/earlyrelease201605.pdf</a:t>
            </a:r>
            <a:endParaRPr lang="en-US" dirty="0"/>
          </a:p>
        </p:txBody>
      </p:sp>
      <p:sp>
        <p:nvSpPr>
          <p:cNvPr id="4" name="Slide Number Placeholder 3"/>
          <p:cNvSpPr>
            <a:spLocks noGrp="1"/>
          </p:cNvSpPr>
          <p:nvPr>
            <p:ph type="sldNum" sz="quarter" idx="10"/>
          </p:nvPr>
        </p:nvSpPr>
        <p:spPr/>
        <p:txBody>
          <a:bodyPr/>
          <a:lstStyle/>
          <a:p>
            <a:fld id="{E571F239-C22A-4E44-9343-FD53A98EF00F}" type="slidenum">
              <a:rPr lang="en-US" smtClean="0"/>
              <a:pPr/>
              <a:t>4</a:t>
            </a:fld>
            <a:endParaRPr lang="en-US" dirty="0"/>
          </a:p>
        </p:txBody>
      </p:sp>
    </p:spTree>
    <p:extLst>
      <p:ext uri="{BB962C8B-B14F-4D97-AF65-F5344CB8AC3E}">
        <p14:creationId xmlns:p14="http://schemas.microsoft.com/office/powerpoint/2010/main" xmlns="" val="154997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https://downloads.cms.gov/files/final-marketplace-mid-year-2017-enrollment-report-1-10-2017.pdf</a:t>
            </a:r>
            <a:endParaRPr lang="en-US" dirty="0"/>
          </a:p>
        </p:txBody>
      </p:sp>
      <p:sp>
        <p:nvSpPr>
          <p:cNvPr id="4" name="Slide Number Placeholder 3"/>
          <p:cNvSpPr>
            <a:spLocks noGrp="1"/>
          </p:cNvSpPr>
          <p:nvPr>
            <p:ph type="sldNum" sz="quarter" idx="10"/>
          </p:nvPr>
        </p:nvSpPr>
        <p:spPr/>
        <p:txBody>
          <a:bodyPr/>
          <a:lstStyle/>
          <a:p>
            <a:fld id="{E571F239-C22A-4E44-9343-FD53A98EF00F}" type="slidenum">
              <a:rPr lang="en-US" smtClean="0"/>
              <a:pPr/>
              <a:t>5</a:t>
            </a:fld>
            <a:endParaRPr lang="en-US" dirty="0"/>
          </a:p>
        </p:txBody>
      </p:sp>
    </p:spTree>
    <p:extLst>
      <p:ext uri="{BB962C8B-B14F-4D97-AF65-F5344CB8AC3E}">
        <p14:creationId xmlns:p14="http://schemas.microsoft.com/office/powerpoint/2010/main" xmlns="" val="163097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https://www.medicaid.gov/medicaid/program-information/medicaid-and-chip-enrollment-data/monthly-reports/index.html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71F239-C22A-4E44-9343-FD53A98EF00F}" type="slidenum">
              <a:rPr lang="en-US" smtClean="0"/>
              <a:pPr/>
              <a:t>6</a:t>
            </a:fld>
            <a:endParaRPr lang="en-US" dirty="0"/>
          </a:p>
        </p:txBody>
      </p:sp>
    </p:spTree>
    <p:extLst>
      <p:ext uri="{BB962C8B-B14F-4D97-AF65-F5344CB8AC3E}">
        <p14:creationId xmlns:p14="http://schemas.microsoft.com/office/powerpoint/2010/main" xmlns="" val="406627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F8BA4-A38E-4AF1-A993-4F5A77C3B55D}" type="slidenum">
              <a:rPr lang="en-US" smtClean="0"/>
              <a:pPr/>
              <a:t>8</a:t>
            </a:fld>
            <a:endParaRPr lang="en-US" dirty="0"/>
          </a:p>
        </p:txBody>
      </p:sp>
    </p:spTree>
    <p:extLst>
      <p:ext uri="{BB962C8B-B14F-4D97-AF65-F5344CB8AC3E}">
        <p14:creationId xmlns:p14="http://schemas.microsoft.com/office/powerpoint/2010/main" xmlns="" val="220987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CDC 2015 National Health Interview Survey</a:t>
            </a:r>
          </a:p>
          <a:p>
            <a:r>
              <a:rPr lang="en-US" dirty="0" smtClean="0"/>
              <a:t>https://www.cdc.gov/nchs/data/nhis/earlyrelease/earlyrelease201605.pdf</a:t>
            </a:r>
            <a:endParaRPr lang="en-US" dirty="0"/>
          </a:p>
        </p:txBody>
      </p:sp>
      <p:sp>
        <p:nvSpPr>
          <p:cNvPr id="4" name="Slide Number Placeholder 3"/>
          <p:cNvSpPr>
            <a:spLocks noGrp="1"/>
          </p:cNvSpPr>
          <p:nvPr>
            <p:ph type="sldNum" sz="quarter" idx="10"/>
          </p:nvPr>
        </p:nvSpPr>
        <p:spPr/>
        <p:txBody>
          <a:bodyPr/>
          <a:lstStyle/>
          <a:p>
            <a:fld id="{E571F239-C22A-4E44-9343-FD53A98EF00F}" type="slidenum">
              <a:rPr lang="en-US" smtClean="0"/>
              <a:pPr/>
              <a:t>9</a:t>
            </a:fld>
            <a:endParaRPr lang="en-US" dirty="0"/>
          </a:p>
        </p:txBody>
      </p:sp>
    </p:spTree>
    <p:extLst>
      <p:ext uri="{BB962C8B-B14F-4D97-AF65-F5344CB8AC3E}">
        <p14:creationId xmlns:p14="http://schemas.microsoft.com/office/powerpoint/2010/main" xmlns="" val="397839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http://healthaffairs.org/blog/2014/07/02/the-payment-reform-landscape-bundled-payment/</a:t>
            </a:r>
            <a:endParaRPr lang="en-US" dirty="0"/>
          </a:p>
        </p:txBody>
      </p:sp>
      <p:sp>
        <p:nvSpPr>
          <p:cNvPr id="4" name="Slide Number Placeholder 3"/>
          <p:cNvSpPr>
            <a:spLocks noGrp="1"/>
          </p:cNvSpPr>
          <p:nvPr>
            <p:ph type="sldNum" sz="quarter" idx="10"/>
          </p:nvPr>
        </p:nvSpPr>
        <p:spPr/>
        <p:txBody>
          <a:bodyPr/>
          <a:lstStyle/>
          <a:p>
            <a:fld id="{4E8F8BA4-A38E-4AF1-A993-4F5A77C3B55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350796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87669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qua Theme Opener">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Title Placeholder 1"/>
          <p:cNvSpPr>
            <a:spLocks noGrp="1"/>
          </p:cNvSpPr>
          <p:nvPr>
            <p:ph type="title"/>
          </p:nvPr>
        </p:nvSpPr>
        <p:spPr>
          <a:xfrm>
            <a:off x="589683" y="2607856"/>
            <a:ext cx="10982724" cy="1642287"/>
          </a:xfrm>
          <a:prstGeom prst="rect">
            <a:avLst/>
          </a:prstGeom>
        </p:spPr>
        <p:txBody>
          <a:bodyPr vert="horz" lIns="91440" tIns="45720" rIns="91440" bIns="45720" rtlCol="0" anchor="ctr" anchorCtr="0">
            <a:noAutofit/>
          </a:bodyPr>
          <a:lstStyle>
            <a:lvl1pPr>
              <a:defRPr sz="4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1739352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160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qua Theme Opener">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Title Placeholder 1"/>
          <p:cNvSpPr>
            <a:spLocks noGrp="1"/>
          </p:cNvSpPr>
          <p:nvPr>
            <p:ph type="title"/>
          </p:nvPr>
        </p:nvSpPr>
        <p:spPr>
          <a:xfrm>
            <a:off x="589683" y="2607856"/>
            <a:ext cx="10982724" cy="1642287"/>
          </a:xfrm>
          <a:prstGeom prst="rect">
            <a:avLst/>
          </a:prstGeom>
        </p:spPr>
        <p:txBody>
          <a:bodyPr vert="horz" lIns="91440" tIns="45720" rIns="91440" bIns="45720" rtlCol="0" anchor="ctr" anchorCtr="0">
            <a:noAutofit/>
          </a:bodyPr>
          <a:lstStyle>
            <a:lvl1pPr>
              <a:defRPr sz="4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7410249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qua Theme Mai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xmlns="" val="40742454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qua Theme Main  - 2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numCol="2"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dirty="0"/>
          </a:p>
        </p:txBody>
      </p:sp>
    </p:spTree>
    <p:extLst>
      <p:ext uri="{BB962C8B-B14F-4D97-AF65-F5344CB8AC3E}">
        <p14:creationId xmlns:p14="http://schemas.microsoft.com/office/powerpoint/2010/main" xmlns="" val="18063895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qua Them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55866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9144000" y="6356351"/>
            <a:ext cx="2844800" cy="365125"/>
          </a:xfrm>
          <a:prstGeom prst="rect">
            <a:avLst/>
          </a:prstGeom>
        </p:spPr>
        <p:txBody>
          <a:bodyPr/>
          <a:lstStyle>
            <a:lvl1pPr>
              <a:defRPr/>
            </a:lvl1pPr>
          </a:lstStyle>
          <a:p>
            <a:fld id="{AE9BA112-7AAC-4134-B26F-E279470DBE9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657541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qua Theme Opener">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Title Placeholder 1"/>
          <p:cNvSpPr>
            <a:spLocks noGrp="1"/>
          </p:cNvSpPr>
          <p:nvPr>
            <p:ph type="title"/>
          </p:nvPr>
        </p:nvSpPr>
        <p:spPr>
          <a:xfrm>
            <a:off x="589683" y="2607856"/>
            <a:ext cx="10982724" cy="1642287"/>
          </a:xfrm>
          <a:prstGeom prst="rect">
            <a:avLst/>
          </a:prstGeom>
        </p:spPr>
        <p:txBody>
          <a:bodyPr vert="horz" lIns="91440" tIns="45720" rIns="91440" bIns="45720" rtlCol="0" anchor="ctr" anchorCtr="0">
            <a:noAutofit/>
          </a:bodyPr>
          <a:lstStyle>
            <a:lvl1pPr>
              <a:defRPr sz="4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6987957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qua Theme Mai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xmlns="" val="18523916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qua Theme Main  - 2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numCol="2"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dirty="0"/>
          </a:p>
        </p:txBody>
      </p:sp>
    </p:spTree>
    <p:extLst>
      <p:ext uri="{BB962C8B-B14F-4D97-AF65-F5344CB8AC3E}">
        <p14:creationId xmlns:p14="http://schemas.microsoft.com/office/powerpoint/2010/main" xmlns="" val="17016227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qua Them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692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qua Theme Mai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xmlns="" val="2768547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qua Theme Main  - 2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numCol="2"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dirty="0"/>
          </a:p>
        </p:txBody>
      </p:sp>
    </p:spTree>
    <p:extLst>
      <p:ext uri="{BB962C8B-B14F-4D97-AF65-F5344CB8AC3E}">
        <p14:creationId xmlns:p14="http://schemas.microsoft.com/office/powerpoint/2010/main" xmlns="" val="730122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qua Them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61015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qua Theme Opener">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Title Placeholder 1"/>
          <p:cNvSpPr>
            <a:spLocks noGrp="1"/>
          </p:cNvSpPr>
          <p:nvPr>
            <p:ph type="title"/>
          </p:nvPr>
        </p:nvSpPr>
        <p:spPr>
          <a:xfrm>
            <a:off x="589683" y="2607856"/>
            <a:ext cx="10982724" cy="1642287"/>
          </a:xfrm>
          <a:prstGeom prst="rect">
            <a:avLst/>
          </a:prstGeom>
        </p:spPr>
        <p:txBody>
          <a:bodyPr vert="horz" lIns="91440" tIns="45720" rIns="91440" bIns="45720" rtlCol="0" anchor="ctr" anchorCtr="0">
            <a:noAutofit/>
          </a:bodyPr>
          <a:lstStyle>
            <a:lvl1pPr>
              <a:defRPr sz="4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6804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qua Theme Mai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xmlns="" val="6081259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Theme Main  - 2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2"/>
          <p:cNvSpPr>
            <a:spLocks noGrp="1"/>
          </p:cNvSpPr>
          <p:nvPr>
            <p:ph idx="1"/>
          </p:nvPr>
        </p:nvSpPr>
        <p:spPr>
          <a:xfrm>
            <a:off x="589683" y="1786799"/>
            <a:ext cx="10982724" cy="4339365"/>
          </a:xfrm>
          <a:prstGeom prst="rect">
            <a:avLst/>
          </a:prstGeom>
        </p:spPr>
        <p:txBody>
          <a:bodyPr vert="horz" lIns="91440" tIns="45720" rIns="91440" bIns="45720" numCol="2"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lang="en-US" dirty="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4"/>
            <a:endParaRPr dirty="0"/>
          </a:p>
        </p:txBody>
      </p:sp>
    </p:spTree>
    <p:extLst>
      <p:ext uri="{BB962C8B-B14F-4D97-AF65-F5344CB8AC3E}">
        <p14:creationId xmlns:p14="http://schemas.microsoft.com/office/powerpoint/2010/main" xmlns="" val="3874882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qua Them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92020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9144000" y="6356351"/>
            <a:ext cx="2844800" cy="365125"/>
          </a:xfrm>
          <a:prstGeom prst="rect">
            <a:avLst/>
          </a:prstGeom>
        </p:spPr>
        <p:txBody>
          <a:bodyPr/>
          <a:lstStyle>
            <a:lvl1pPr>
              <a:defRPr/>
            </a:lvl1pPr>
          </a:lstStyle>
          <a:p>
            <a:fld id="{AE9BA112-7AAC-4134-B26F-E279470DBE98}" type="slidenum">
              <a:rPr lang="en-US" smtClean="0"/>
              <a:pPr/>
              <a:t>‹#›</a:t>
            </a:fld>
            <a:endParaRPr lang="en-US" dirty="0"/>
          </a:p>
        </p:txBody>
      </p:sp>
    </p:spTree>
    <p:extLst>
      <p:ext uri="{BB962C8B-B14F-4D97-AF65-F5344CB8AC3E}">
        <p14:creationId xmlns:p14="http://schemas.microsoft.com/office/powerpoint/2010/main" xmlns="" val="3139649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928" y="6415790"/>
            <a:ext cx="12192000" cy="45720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0" name="Straight Connector 9"/>
          <p:cNvCxnSpPr/>
          <p:nvPr userDrawn="1"/>
        </p:nvCxnSpPr>
        <p:spPr>
          <a:xfrm>
            <a:off x="0" y="6415790"/>
            <a:ext cx="121920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589683" y="381067"/>
            <a:ext cx="10982724" cy="1116106"/>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Box 4"/>
          <p:cNvSpPr txBox="1"/>
          <p:nvPr userDrawn="1"/>
        </p:nvSpPr>
        <p:spPr>
          <a:xfrm>
            <a:off x="246486" y="6559049"/>
            <a:ext cx="7845136" cy="153888"/>
          </a:xfrm>
          <a:prstGeom prst="rect">
            <a:avLst/>
          </a:prstGeom>
          <a:noFill/>
        </p:spPr>
        <p:txBody>
          <a:bodyPr wrap="square" lIns="0" tIns="0" rIns="0" bIns="0" rtlCol="0">
            <a:spAutoFit/>
          </a:bodyPr>
          <a:lstStyle/>
          <a:p>
            <a:pPr fontAlgn="base">
              <a:spcBef>
                <a:spcPct val="0"/>
              </a:spcBef>
              <a:spcAft>
                <a:spcPct val="0"/>
              </a:spcAft>
            </a:pPr>
            <a:r>
              <a:rPr lang="en-US" sz="1000" i="1" dirty="0">
                <a:solidFill>
                  <a:srgbClr val="6D6E71">
                    <a:lumMod val="60000"/>
                    <a:lumOff val="40000"/>
                  </a:srgbClr>
                </a:solidFill>
                <a:latin typeface="Arial" charset="0"/>
                <a:cs typeface="Arial" charset="0"/>
              </a:rPr>
              <a:t>Confidential: This material is intended solely for informational purposes </a:t>
            </a:r>
          </a:p>
        </p:txBody>
      </p:sp>
      <p:sp>
        <p:nvSpPr>
          <p:cNvPr id="7" name="TextBox 6"/>
          <p:cNvSpPr txBox="1">
            <a:spLocks noChangeArrowheads="1"/>
          </p:cNvSpPr>
          <p:nvPr userDrawn="1"/>
        </p:nvSpPr>
        <p:spPr bwMode="auto">
          <a:xfrm>
            <a:off x="9496680" y="6465120"/>
            <a:ext cx="22225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fontAlgn="base">
              <a:spcBef>
                <a:spcPct val="0"/>
              </a:spcBef>
              <a:spcAft>
                <a:spcPct val="0"/>
              </a:spcAft>
              <a:defRPr/>
            </a:pPr>
            <a:r>
              <a:rPr lang="en-US" sz="1400" u="none" dirty="0" smtClean="0">
                <a:solidFill>
                  <a:srgbClr val="0A5540"/>
                </a:solidFill>
                <a:latin typeface="Book Antiqua" charset="0"/>
              </a:rPr>
              <a:t>The Academy </a:t>
            </a:r>
            <a:r>
              <a:rPr lang="en-US" sz="1400" b="0" u="none" dirty="0" smtClean="0">
                <a:solidFill>
                  <a:srgbClr val="ECECED">
                    <a:lumMod val="75000"/>
                  </a:srgbClr>
                </a:solidFill>
                <a:latin typeface="Book Antiqua" charset="0"/>
              </a:rPr>
              <a:t>|</a:t>
            </a:r>
          </a:p>
        </p:txBody>
      </p:sp>
      <p:sp>
        <p:nvSpPr>
          <p:cNvPr id="8" name="Slide Number Placeholder 3"/>
          <p:cNvSpPr txBox="1">
            <a:spLocks/>
          </p:cNvSpPr>
          <p:nvPr userDrawn="1"/>
        </p:nvSpPr>
        <p:spPr>
          <a:xfrm>
            <a:off x="11572407" y="6451327"/>
            <a:ext cx="405672"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b="0" i="0" u="none" kern="1200">
                <a:solidFill>
                  <a:srgbClr val="898989"/>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fld id="{AE9BA112-7AAC-4134-B26F-E279470DBE98}" type="slidenum">
              <a:rPr lang="en-US" smtClean="0"/>
              <a:pPr algn="l"/>
              <a:t>‹#›</a:t>
            </a:fld>
            <a:endParaRPr lang="en-US" dirty="0"/>
          </a:p>
        </p:txBody>
      </p:sp>
      <p:sp>
        <p:nvSpPr>
          <p:cNvPr id="11" name="Rectangle 10"/>
          <p:cNvSpPr/>
          <p:nvPr userDrawn="1"/>
        </p:nvSpPr>
        <p:spPr>
          <a:xfrm>
            <a:off x="0" y="1"/>
            <a:ext cx="12192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xmlns="" val="1533981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defTabSz="914400" rtl="0" eaLnBrk="1" latinLnBrk="0" hangingPunct="1">
        <a:spcBef>
          <a:spcPct val="0"/>
        </a:spcBef>
        <a:buNone/>
        <a:defRPr sz="3600" b="1" i="0" kern="1200" spc="-150">
          <a:solidFill>
            <a:schemeClr val="tx2"/>
          </a:solidFill>
          <a:latin typeface="Gotham-Bold" charset="0"/>
          <a:ea typeface="Gotham-Bold" charset="0"/>
          <a:cs typeface="Gotham-Bold" charset="0"/>
        </a:defRPr>
      </a:lvl1pPr>
    </p:titleStyle>
    <p:body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928" y="6415790"/>
            <a:ext cx="12192000" cy="45720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0" name="Straight Connector 9"/>
          <p:cNvCxnSpPr/>
          <p:nvPr userDrawn="1"/>
        </p:nvCxnSpPr>
        <p:spPr>
          <a:xfrm>
            <a:off x="0" y="6415790"/>
            <a:ext cx="121920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589683" y="381067"/>
            <a:ext cx="10982724" cy="1116106"/>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Box 4"/>
          <p:cNvSpPr txBox="1"/>
          <p:nvPr userDrawn="1"/>
        </p:nvSpPr>
        <p:spPr>
          <a:xfrm>
            <a:off x="246486" y="6559049"/>
            <a:ext cx="7845136" cy="153888"/>
          </a:xfrm>
          <a:prstGeom prst="rect">
            <a:avLst/>
          </a:prstGeom>
          <a:noFill/>
        </p:spPr>
        <p:txBody>
          <a:bodyPr wrap="square" lIns="0" tIns="0" rIns="0" bIns="0" rtlCol="0">
            <a:spAutoFit/>
          </a:bodyPr>
          <a:lstStyle/>
          <a:p>
            <a:pPr fontAlgn="base">
              <a:spcBef>
                <a:spcPct val="0"/>
              </a:spcBef>
              <a:spcAft>
                <a:spcPct val="0"/>
              </a:spcAft>
            </a:pPr>
            <a:r>
              <a:rPr lang="en-US" sz="1000" i="1" dirty="0">
                <a:solidFill>
                  <a:srgbClr val="6D6E71">
                    <a:lumMod val="60000"/>
                    <a:lumOff val="40000"/>
                  </a:srgbClr>
                </a:solidFill>
                <a:latin typeface="Arial" charset="0"/>
                <a:cs typeface="Arial" charset="0"/>
              </a:rPr>
              <a:t>Confidential: This material is intended solely for informational purposes </a:t>
            </a:r>
          </a:p>
        </p:txBody>
      </p:sp>
      <p:sp>
        <p:nvSpPr>
          <p:cNvPr id="7" name="TextBox 6"/>
          <p:cNvSpPr txBox="1">
            <a:spLocks noChangeArrowheads="1"/>
          </p:cNvSpPr>
          <p:nvPr userDrawn="1"/>
        </p:nvSpPr>
        <p:spPr bwMode="auto">
          <a:xfrm>
            <a:off x="9496680" y="6465120"/>
            <a:ext cx="22225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fontAlgn="base">
              <a:spcBef>
                <a:spcPct val="0"/>
              </a:spcBef>
              <a:spcAft>
                <a:spcPct val="0"/>
              </a:spcAft>
              <a:defRPr/>
            </a:pPr>
            <a:r>
              <a:rPr lang="en-US" sz="1400" u="none" dirty="0" smtClean="0">
                <a:solidFill>
                  <a:srgbClr val="0A5540"/>
                </a:solidFill>
                <a:latin typeface="Book Antiqua" charset="0"/>
              </a:rPr>
              <a:t>The Academy </a:t>
            </a:r>
            <a:r>
              <a:rPr lang="en-US" sz="1400" b="0" u="none" dirty="0" smtClean="0">
                <a:solidFill>
                  <a:srgbClr val="ECECED">
                    <a:lumMod val="75000"/>
                  </a:srgbClr>
                </a:solidFill>
                <a:latin typeface="Book Antiqua" charset="0"/>
              </a:rPr>
              <a:t>|</a:t>
            </a:r>
          </a:p>
        </p:txBody>
      </p:sp>
      <p:sp>
        <p:nvSpPr>
          <p:cNvPr id="8" name="Slide Number Placeholder 3"/>
          <p:cNvSpPr txBox="1">
            <a:spLocks/>
          </p:cNvSpPr>
          <p:nvPr userDrawn="1"/>
        </p:nvSpPr>
        <p:spPr>
          <a:xfrm>
            <a:off x="11572407" y="6451327"/>
            <a:ext cx="405672"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b="0" i="0" u="none" kern="1200">
                <a:solidFill>
                  <a:srgbClr val="898989"/>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fld id="{AE9BA112-7AAC-4134-B26F-E279470DBE98}" type="slidenum">
              <a:rPr lang="en-US" smtClean="0"/>
              <a:pPr algn="l"/>
              <a:t>‹#›</a:t>
            </a:fld>
            <a:endParaRPr lang="en-US" dirty="0"/>
          </a:p>
        </p:txBody>
      </p:sp>
      <p:sp>
        <p:nvSpPr>
          <p:cNvPr id="11" name="Rectangle 10"/>
          <p:cNvSpPr/>
          <p:nvPr userDrawn="1"/>
        </p:nvSpPr>
        <p:spPr>
          <a:xfrm>
            <a:off x="0" y="1"/>
            <a:ext cx="12192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xmlns="" val="27672961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707" r:id="rId5"/>
    <p:sldLayoutId id="2147483708" r:id="rId6"/>
  </p:sldLayoutIdLst>
  <p:timing>
    <p:tnLst>
      <p:par>
        <p:cTn id="1" dur="indefinite" restart="never" nodeType="tmRoot"/>
      </p:par>
    </p:tnLst>
  </p:timing>
  <p:hf hdr="0" ftr="0" dt="0"/>
  <p:txStyles>
    <p:titleStyle>
      <a:lvl1pPr algn="l" defTabSz="914400" rtl="0" eaLnBrk="1" latinLnBrk="0" hangingPunct="1">
        <a:spcBef>
          <a:spcPct val="0"/>
        </a:spcBef>
        <a:buNone/>
        <a:defRPr sz="3600" b="1" i="0" kern="1200" spc="-150">
          <a:solidFill>
            <a:schemeClr val="tx2"/>
          </a:solidFill>
          <a:latin typeface="Gotham-Bold" charset="0"/>
          <a:ea typeface="Gotham-Bold" charset="0"/>
          <a:cs typeface="Gotham-Bold" charset="0"/>
        </a:defRPr>
      </a:lvl1pPr>
    </p:titleStyle>
    <p:body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928" y="6415790"/>
            <a:ext cx="12192000" cy="45720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0" name="Straight Connector 9"/>
          <p:cNvCxnSpPr/>
          <p:nvPr userDrawn="1"/>
        </p:nvCxnSpPr>
        <p:spPr>
          <a:xfrm>
            <a:off x="0" y="6415790"/>
            <a:ext cx="121920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589683" y="381067"/>
            <a:ext cx="10982724" cy="1116106"/>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Box 4"/>
          <p:cNvSpPr txBox="1"/>
          <p:nvPr userDrawn="1"/>
        </p:nvSpPr>
        <p:spPr>
          <a:xfrm>
            <a:off x="246486" y="6559049"/>
            <a:ext cx="7845136" cy="153888"/>
          </a:xfrm>
          <a:prstGeom prst="rect">
            <a:avLst/>
          </a:prstGeom>
          <a:noFill/>
        </p:spPr>
        <p:txBody>
          <a:bodyPr wrap="square" lIns="0" tIns="0" rIns="0" bIns="0" rtlCol="0">
            <a:spAutoFit/>
          </a:bodyPr>
          <a:lstStyle/>
          <a:p>
            <a:pPr fontAlgn="base">
              <a:spcBef>
                <a:spcPct val="0"/>
              </a:spcBef>
              <a:spcAft>
                <a:spcPct val="0"/>
              </a:spcAft>
            </a:pPr>
            <a:r>
              <a:rPr lang="en-US" sz="1000" i="1" dirty="0">
                <a:solidFill>
                  <a:srgbClr val="6D6E71">
                    <a:lumMod val="60000"/>
                    <a:lumOff val="40000"/>
                  </a:srgbClr>
                </a:solidFill>
                <a:latin typeface="Arial" charset="0"/>
                <a:cs typeface="Arial" charset="0"/>
              </a:rPr>
              <a:t>Confidential: This material is intended solely for informational purposes </a:t>
            </a:r>
          </a:p>
        </p:txBody>
      </p:sp>
      <p:sp>
        <p:nvSpPr>
          <p:cNvPr id="7" name="TextBox 6"/>
          <p:cNvSpPr txBox="1">
            <a:spLocks noChangeArrowheads="1"/>
          </p:cNvSpPr>
          <p:nvPr userDrawn="1"/>
        </p:nvSpPr>
        <p:spPr bwMode="auto">
          <a:xfrm>
            <a:off x="9496680" y="6465120"/>
            <a:ext cx="22225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fontAlgn="base">
              <a:spcBef>
                <a:spcPct val="0"/>
              </a:spcBef>
              <a:spcAft>
                <a:spcPct val="0"/>
              </a:spcAft>
              <a:defRPr/>
            </a:pPr>
            <a:r>
              <a:rPr lang="en-US" sz="1400" u="none" dirty="0" smtClean="0">
                <a:solidFill>
                  <a:srgbClr val="0A5540"/>
                </a:solidFill>
                <a:latin typeface="Book Antiqua" charset="0"/>
              </a:rPr>
              <a:t>The Academy </a:t>
            </a:r>
            <a:r>
              <a:rPr lang="en-US" sz="1400" b="0" u="none" dirty="0" smtClean="0">
                <a:solidFill>
                  <a:srgbClr val="ECECED">
                    <a:lumMod val="75000"/>
                  </a:srgbClr>
                </a:solidFill>
                <a:latin typeface="Book Antiqua" charset="0"/>
              </a:rPr>
              <a:t>|</a:t>
            </a:r>
          </a:p>
        </p:txBody>
      </p:sp>
      <p:sp>
        <p:nvSpPr>
          <p:cNvPr id="8" name="Slide Number Placeholder 3"/>
          <p:cNvSpPr txBox="1">
            <a:spLocks/>
          </p:cNvSpPr>
          <p:nvPr userDrawn="1"/>
        </p:nvSpPr>
        <p:spPr>
          <a:xfrm>
            <a:off x="11572407" y="6451327"/>
            <a:ext cx="405672"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b="0" i="0" u="none" kern="1200">
                <a:solidFill>
                  <a:srgbClr val="898989"/>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fld id="{AE9BA112-7AAC-4134-B26F-E279470DBE98}" type="slidenum">
              <a:rPr lang="en-US" smtClean="0"/>
              <a:pPr algn="l"/>
              <a:t>‹#›</a:t>
            </a:fld>
            <a:endParaRPr lang="en-US" dirty="0"/>
          </a:p>
        </p:txBody>
      </p:sp>
      <p:sp>
        <p:nvSpPr>
          <p:cNvPr id="11" name="Rectangle 10"/>
          <p:cNvSpPr/>
          <p:nvPr userDrawn="1"/>
        </p:nvSpPr>
        <p:spPr>
          <a:xfrm>
            <a:off x="0" y="1"/>
            <a:ext cx="12192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xmlns="" val="15815557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709" r:id="rId5"/>
  </p:sldLayoutIdLst>
  <p:timing>
    <p:tnLst>
      <p:par>
        <p:cTn id="1" dur="indefinite" restart="never" nodeType="tmRoot"/>
      </p:par>
    </p:tnLst>
  </p:timing>
  <p:hf hdr="0" ftr="0" dt="0"/>
  <p:txStyles>
    <p:titleStyle>
      <a:lvl1pPr algn="l" defTabSz="914400" rtl="0" eaLnBrk="1" latinLnBrk="0" hangingPunct="1">
        <a:spcBef>
          <a:spcPct val="0"/>
        </a:spcBef>
        <a:buNone/>
        <a:defRPr sz="3600" b="1" i="0" kern="1200" spc="-150">
          <a:solidFill>
            <a:schemeClr val="tx2"/>
          </a:solidFill>
          <a:latin typeface="Gotham-Bold" charset="0"/>
          <a:ea typeface="Gotham-Bold" charset="0"/>
          <a:cs typeface="Gotham-Bold" charset="0"/>
        </a:defRPr>
      </a:lvl1pPr>
    </p:titleStyle>
    <p:body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928" y="6415790"/>
            <a:ext cx="12192000" cy="45720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0" name="Straight Connector 9"/>
          <p:cNvCxnSpPr/>
          <p:nvPr userDrawn="1"/>
        </p:nvCxnSpPr>
        <p:spPr>
          <a:xfrm>
            <a:off x="0" y="6415790"/>
            <a:ext cx="121920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589683" y="381067"/>
            <a:ext cx="10982724" cy="1116106"/>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9683" y="1786799"/>
            <a:ext cx="10982724" cy="433936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Box 4"/>
          <p:cNvSpPr txBox="1"/>
          <p:nvPr userDrawn="1"/>
        </p:nvSpPr>
        <p:spPr>
          <a:xfrm>
            <a:off x="246486" y="6559049"/>
            <a:ext cx="7845136" cy="153888"/>
          </a:xfrm>
          <a:prstGeom prst="rect">
            <a:avLst/>
          </a:prstGeom>
          <a:noFill/>
        </p:spPr>
        <p:txBody>
          <a:bodyPr wrap="square" lIns="0" tIns="0" rIns="0" bIns="0" rtlCol="0">
            <a:spAutoFit/>
          </a:bodyPr>
          <a:lstStyle/>
          <a:p>
            <a:pPr fontAlgn="base">
              <a:spcBef>
                <a:spcPct val="0"/>
              </a:spcBef>
              <a:spcAft>
                <a:spcPct val="0"/>
              </a:spcAft>
            </a:pPr>
            <a:r>
              <a:rPr lang="en-US" sz="1000" i="1" dirty="0">
                <a:solidFill>
                  <a:srgbClr val="6D6E71">
                    <a:lumMod val="60000"/>
                    <a:lumOff val="40000"/>
                  </a:srgbClr>
                </a:solidFill>
                <a:latin typeface="Arial" charset="0"/>
                <a:cs typeface="Arial" charset="0"/>
              </a:rPr>
              <a:t>Confidential: This material is intended solely for informational purposes </a:t>
            </a:r>
          </a:p>
        </p:txBody>
      </p:sp>
      <p:sp>
        <p:nvSpPr>
          <p:cNvPr id="7" name="TextBox 6"/>
          <p:cNvSpPr txBox="1">
            <a:spLocks noChangeArrowheads="1"/>
          </p:cNvSpPr>
          <p:nvPr userDrawn="1"/>
        </p:nvSpPr>
        <p:spPr bwMode="auto">
          <a:xfrm>
            <a:off x="9496680" y="6465120"/>
            <a:ext cx="22225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fontAlgn="base">
              <a:spcBef>
                <a:spcPct val="0"/>
              </a:spcBef>
              <a:spcAft>
                <a:spcPct val="0"/>
              </a:spcAft>
              <a:defRPr/>
            </a:pPr>
            <a:r>
              <a:rPr lang="en-US" sz="1400" u="none" dirty="0" smtClean="0">
                <a:solidFill>
                  <a:srgbClr val="0A5540"/>
                </a:solidFill>
                <a:latin typeface="Book Antiqua" charset="0"/>
              </a:rPr>
              <a:t>The Academy </a:t>
            </a:r>
            <a:r>
              <a:rPr lang="en-US" sz="1400" b="0" u="none" dirty="0" smtClean="0">
                <a:solidFill>
                  <a:srgbClr val="ECECED">
                    <a:lumMod val="75000"/>
                  </a:srgbClr>
                </a:solidFill>
                <a:latin typeface="Book Antiqua" charset="0"/>
              </a:rPr>
              <a:t>|</a:t>
            </a:r>
          </a:p>
        </p:txBody>
      </p:sp>
      <p:sp>
        <p:nvSpPr>
          <p:cNvPr id="8" name="Slide Number Placeholder 3"/>
          <p:cNvSpPr txBox="1">
            <a:spLocks/>
          </p:cNvSpPr>
          <p:nvPr userDrawn="1"/>
        </p:nvSpPr>
        <p:spPr>
          <a:xfrm>
            <a:off x="11572407" y="6451327"/>
            <a:ext cx="405672"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b="0" i="0" u="none" kern="1200">
                <a:solidFill>
                  <a:srgbClr val="898989"/>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fld id="{AE9BA112-7AAC-4134-B26F-E279470DBE98}" type="slidenum">
              <a:rPr lang="en-US" smtClean="0"/>
              <a:pPr algn="l"/>
              <a:t>‹#›</a:t>
            </a:fld>
            <a:endParaRPr lang="en-US" dirty="0"/>
          </a:p>
        </p:txBody>
      </p:sp>
      <p:sp>
        <p:nvSpPr>
          <p:cNvPr id="11" name="Rectangle 10"/>
          <p:cNvSpPr/>
          <p:nvPr userDrawn="1"/>
        </p:nvSpPr>
        <p:spPr>
          <a:xfrm>
            <a:off x="0" y="1"/>
            <a:ext cx="12192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xmlns="" val="12423586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iming>
    <p:tnLst>
      <p:par>
        <p:cTn id="1" dur="indefinite" restart="never" nodeType="tmRoot"/>
      </p:par>
    </p:tnLst>
  </p:timing>
  <p:hf hdr="0" ftr="0" dt="0"/>
  <p:txStyles>
    <p:titleStyle>
      <a:lvl1pPr algn="l" defTabSz="914400" rtl="0" eaLnBrk="1" latinLnBrk="0" hangingPunct="1">
        <a:spcBef>
          <a:spcPct val="0"/>
        </a:spcBef>
        <a:buNone/>
        <a:defRPr sz="3600" b="1" i="0" kern="1200" spc="-150">
          <a:solidFill>
            <a:schemeClr val="tx2"/>
          </a:solidFill>
          <a:latin typeface="Gotham-Bold" charset="0"/>
          <a:ea typeface="Gotham-Bold" charset="0"/>
          <a:cs typeface="Gotham-Bold" charset="0"/>
        </a:defRPr>
      </a:lvl1pPr>
    </p:titleStyle>
    <p:body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928" y="4357989"/>
            <a:ext cx="12192000" cy="2515001"/>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5" name="Subtitle 1"/>
          <p:cNvSpPr>
            <a:spLocks noGrp="1"/>
          </p:cNvSpPr>
          <p:nvPr>
            <p:ph type="subTitle" idx="4294967295"/>
          </p:nvPr>
        </p:nvSpPr>
        <p:spPr>
          <a:xfrm>
            <a:off x="1155469" y="2297113"/>
            <a:ext cx="9517063" cy="1543050"/>
          </a:xfrm>
        </p:spPr>
        <p:txBody>
          <a:bodyPr wrap="none">
            <a:noAutofit/>
          </a:bodyPr>
          <a:lstStyle/>
          <a:p>
            <a:pPr marL="0" indent="0" algn="ctr">
              <a:spcBef>
                <a:spcPts val="0"/>
              </a:spcBef>
              <a:buNone/>
            </a:pPr>
            <a:r>
              <a:rPr lang="en-US" sz="4000" b="1" dirty="0" smtClean="0">
                <a:solidFill>
                  <a:schemeClr val="accent2"/>
                </a:solidFill>
              </a:rPr>
              <a:t>HealthTechNet</a:t>
            </a:r>
          </a:p>
          <a:p>
            <a:pPr marL="0" indent="0" algn="ctr">
              <a:spcBef>
                <a:spcPts val="0"/>
              </a:spcBef>
              <a:buNone/>
            </a:pPr>
            <a:r>
              <a:rPr lang="en-US" sz="4000" b="1" i="1" dirty="0" smtClean="0">
                <a:solidFill>
                  <a:schemeClr val="accent2"/>
                </a:solidFill>
              </a:rPr>
              <a:t>2017 Health Policy Outlook</a:t>
            </a:r>
          </a:p>
        </p:txBody>
      </p:sp>
      <p:sp>
        <p:nvSpPr>
          <p:cNvPr id="6" name="Content Placeholder 2"/>
          <p:cNvSpPr txBox="1">
            <a:spLocks/>
          </p:cNvSpPr>
          <p:nvPr/>
        </p:nvSpPr>
        <p:spPr>
          <a:xfrm>
            <a:off x="0" y="4650630"/>
            <a:ext cx="12192000" cy="393491"/>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b="0" i="0" kern="1200">
                <a:solidFill>
                  <a:schemeClr val="tx1">
                    <a:lumMod val="65000"/>
                    <a:lumOff val="35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b="0" i="0" kern="1200">
                <a:solidFill>
                  <a:schemeClr val="tx1">
                    <a:lumMod val="65000"/>
                    <a:lumOff val="35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b="0" i="0" kern="1200">
                <a:solidFill>
                  <a:schemeClr val="tx1">
                    <a:lumMod val="65000"/>
                    <a:lumOff val="35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b="0" i="0" kern="1200">
                <a:solidFill>
                  <a:schemeClr val="tx1">
                    <a:lumMod val="65000"/>
                    <a:lumOff val="35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b="0" i="0" kern="1200">
                <a:solidFill>
                  <a:schemeClr val="tx1">
                    <a:lumMod val="65000"/>
                    <a:lumOff val="35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Clr>
                <a:srgbClr val="01563F"/>
              </a:buClr>
              <a:buFont typeface="Wingdings" pitchFamily="2" charset="2"/>
              <a:buNone/>
            </a:pPr>
            <a:r>
              <a:rPr lang="en-US" dirty="0" smtClean="0">
                <a:solidFill>
                  <a:schemeClr val="tx1"/>
                </a:solidFill>
                <a:latin typeface="Gotham-Medium" charset="0"/>
                <a:ea typeface="Gotham-Medium" charset="0"/>
                <a:cs typeface="Gotham-Medium" charset="0"/>
              </a:rPr>
              <a:t>February 17, 2017</a:t>
            </a:r>
            <a:endParaRPr lang="en-US" dirty="0">
              <a:solidFill>
                <a:schemeClr val="tx1"/>
              </a:solidFill>
              <a:latin typeface="Gotham-Medium" charset="0"/>
              <a:ea typeface="Gotham-Medium" charset="0"/>
              <a:cs typeface="Gotham-Medium"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43096" y="320758"/>
            <a:ext cx="4766594" cy="1042061"/>
          </a:xfrm>
          <a:prstGeom prst="rect">
            <a:avLst/>
          </a:prstGeom>
        </p:spPr>
      </p:pic>
      <p:cxnSp>
        <p:nvCxnSpPr>
          <p:cNvPr id="16" name="Straight Connector 15"/>
          <p:cNvCxnSpPr/>
          <p:nvPr/>
        </p:nvCxnSpPr>
        <p:spPr>
          <a:xfrm>
            <a:off x="0" y="4357990"/>
            <a:ext cx="121920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0" y="1"/>
            <a:ext cx="12192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TextBox 10"/>
          <p:cNvSpPr txBox="1"/>
          <p:nvPr/>
        </p:nvSpPr>
        <p:spPr>
          <a:xfrm>
            <a:off x="3788201" y="5741911"/>
            <a:ext cx="4476383" cy="754053"/>
          </a:xfrm>
          <a:prstGeom prst="rect">
            <a:avLst/>
          </a:prstGeom>
          <a:noFill/>
        </p:spPr>
        <p:txBody>
          <a:bodyPr wrap="square" lIns="0" tIns="0" rIns="0" bIns="0" rtlCol="0">
            <a:spAutoFit/>
          </a:bodyPr>
          <a:lstStyle/>
          <a:p>
            <a:pPr algn="ctr" fontAlgn="base">
              <a:spcBef>
                <a:spcPct val="0"/>
              </a:spcBef>
              <a:spcAft>
                <a:spcPct val="0"/>
              </a:spcAft>
            </a:pPr>
            <a:r>
              <a:rPr lang="en-US" sz="1300" b="1" dirty="0">
                <a:solidFill>
                  <a:prstClr val="black"/>
                </a:solidFill>
                <a:latin typeface="Arial" charset="0"/>
                <a:cs typeface="Arial" charset="0"/>
              </a:rPr>
              <a:t>Nathan Bays, Esq. </a:t>
            </a:r>
          </a:p>
          <a:p>
            <a:pPr algn="ctr" fontAlgn="base">
              <a:spcBef>
                <a:spcPct val="0"/>
              </a:spcBef>
              <a:spcAft>
                <a:spcPct val="0"/>
              </a:spcAft>
            </a:pPr>
            <a:r>
              <a:rPr lang="en-US" sz="1300" dirty="0">
                <a:solidFill>
                  <a:prstClr val="black"/>
                </a:solidFill>
                <a:latin typeface="Arial" charset="0"/>
                <a:cs typeface="Arial" charset="0"/>
              </a:rPr>
              <a:t>General Counsel, The Health Management Academy</a:t>
            </a:r>
          </a:p>
          <a:p>
            <a:pPr algn="ctr" fontAlgn="base">
              <a:spcBef>
                <a:spcPct val="0"/>
              </a:spcBef>
              <a:spcAft>
                <a:spcPct val="0"/>
              </a:spcAft>
            </a:pPr>
            <a:r>
              <a:rPr lang="en-US" sz="1300" dirty="0">
                <a:solidFill>
                  <a:prstClr val="black"/>
                </a:solidFill>
                <a:latin typeface="Arial" charset="0"/>
                <a:cs typeface="Arial" charset="0"/>
              </a:rPr>
              <a:t>Executive Director, The Academy Advisors</a:t>
            </a:r>
            <a:endParaRPr lang="en-US" sz="1300" i="1" dirty="0">
              <a:solidFill>
                <a:prstClr val="black"/>
              </a:solidFill>
              <a:latin typeface="Arial" charset="0"/>
              <a:cs typeface="Arial" charset="0"/>
            </a:endParaRPr>
          </a:p>
          <a:p>
            <a:pPr algn="ctr" fontAlgn="base">
              <a:spcBef>
                <a:spcPct val="0"/>
              </a:spcBef>
              <a:spcAft>
                <a:spcPct val="0"/>
              </a:spcAft>
            </a:pP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xmlns="" val="3121927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82" y="163353"/>
            <a:ext cx="11870723" cy="1116106"/>
          </a:xfrm>
        </p:spPr>
        <p:txBody>
          <a:bodyPr/>
          <a:lstStyle/>
          <a:p>
            <a:r>
              <a:rPr lang="en-US" dirty="0" smtClean="0"/>
              <a:t>ACA Repeal and Replace: A Plan Emerges </a:t>
            </a:r>
            <a:endParaRPr lang="en-US" dirty="0"/>
          </a:p>
        </p:txBody>
      </p:sp>
      <p:sp>
        <p:nvSpPr>
          <p:cNvPr id="3" name="Content Placeholder 2"/>
          <p:cNvSpPr>
            <a:spLocks noGrp="1"/>
          </p:cNvSpPr>
          <p:nvPr>
            <p:ph idx="1"/>
          </p:nvPr>
        </p:nvSpPr>
        <p:spPr>
          <a:xfrm>
            <a:off x="589683" y="1055888"/>
            <a:ext cx="10369670" cy="4628991"/>
          </a:xfrm>
        </p:spPr>
        <p:txBody>
          <a:bodyPr/>
          <a:lstStyle/>
          <a:p>
            <a:pPr marL="342900" indent="-342900">
              <a:buFont typeface="Arial" panose="020B0604020202020204" pitchFamily="34" charset="0"/>
              <a:buChar char="•"/>
            </a:pPr>
            <a:r>
              <a:rPr lang="en-US" sz="2200" dirty="0" smtClean="0"/>
              <a:t>On February 16 Republicans released the first iteration of their ‘repeal and replace’ plan</a:t>
            </a:r>
            <a:endParaRPr lang="en-US" dirty="0" smtClean="0"/>
          </a:p>
          <a:p>
            <a:pPr marL="342900" indent="-342900">
              <a:buFont typeface="Arial" panose="020B0604020202020204" pitchFamily="34" charset="0"/>
              <a:buChar char="•"/>
            </a:pPr>
            <a:r>
              <a:rPr lang="en-US" sz="2200" dirty="0" smtClean="0"/>
              <a:t>The plan includes the following components</a:t>
            </a:r>
          </a:p>
          <a:p>
            <a:pPr marL="800100" lvl="1" indent="-342900">
              <a:buFont typeface="Arial" panose="020B0604020202020204" pitchFamily="34" charset="0"/>
              <a:buChar char="•"/>
            </a:pPr>
            <a:r>
              <a:rPr lang="en-US" sz="2000" dirty="0" smtClean="0"/>
              <a:t>Medicaid expansion repeal</a:t>
            </a:r>
          </a:p>
          <a:p>
            <a:pPr marL="800100" lvl="1" indent="-342900">
              <a:buFont typeface="Arial" panose="020B0604020202020204" pitchFamily="34" charset="0"/>
              <a:buChar char="•"/>
            </a:pPr>
            <a:r>
              <a:rPr lang="en-US" sz="2000" dirty="0" smtClean="0"/>
              <a:t>Medicaid per-capita caps—with a block grant option </a:t>
            </a:r>
          </a:p>
          <a:p>
            <a:pPr marL="800100" lvl="1" indent="-342900">
              <a:buFont typeface="Arial" panose="020B0604020202020204" pitchFamily="34" charset="0"/>
              <a:buChar char="•"/>
            </a:pPr>
            <a:r>
              <a:rPr lang="en-US" sz="2000" dirty="0" smtClean="0"/>
              <a:t>Restoration of Medicaid DSH Cuts</a:t>
            </a:r>
          </a:p>
          <a:p>
            <a:pPr marL="800100" lvl="1" indent="-342900">
              <a:buFont typeface="Arial" panose="020B0604020202020204" pitchFamily="34" charset="0"/>
              <a:buChar char="•"/>
            </a:pPr>
            <a:r>
              <a:rPr lang="en-US" sz="2000" dirty="0" smtClean="0"/>
              <a:t>Universal Tax Credits</a:t>
            </a:r>
          </a:p>
          <a:p>
            <a:pPr marL="800100" lvl="1" indent="-342900">
              <a:buFont typeface="Arial" panose="020B0604020202020204" pitchFamily="34" charset="0"/>
              <a:buChar char="•"/>
            </a:pPr>
            <a:r>
              <a:rPr lang="en-US" sz="2000" dirty="0" smtClean="0"/>
              <a:t>State Innovation Grants</a:t>
            </a:r>
          </a:p>
          <a:p>
            <a:pPr marL="800100" lvl="1" indent="-342900">
              <a:buFont typeface="Arial" panose="020B0604020202020204" pitchFamily="34" charset="0"/>
              <a:buChar char="•"/>
            </a:pPr>
            <a:r>
              <a:rPr lang="en-US" sz="2000" dirty="0" smtClean="0"/>
              <a:t>Enhanced Health Savings Accounts</a:t>
            </a:r>
          </a:p>
          <a:p>
            <a:pPr marL="342900" indent="-342900">
              <a:buFont typeface="Arial" panose="020B0604020202020204" pitchFamily="34" charset="0"/>
              <a:buChar char="•"/>
            </a:pPr>
            <a:r>
              <a:rPr lang="en-US" sz="2200" dirty="0" smtClean="0"/>
              <a:t>Republicans plan to move forward with this plan over the coming weeks, although there is much dissension within the party</a:t>
            </a:r>
          </a:p>
        </p:txBody>
      </p:sp>
    </p:spTree>
    <p:extLst>
      <p:ext uri="{BB962C8B-B14F-4D97-AF65-F5344CB8AC3E}">
        <p14:creationId xmlns:p14="http://schemas.microsoft.com/office/powerpoint/2010/main" xmlns="" val="453283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Today, Medicaid Tomorrow? </a:t>
            </a:r>
            <a:endParaRPr lang="en-US" dirty="0"/>
          </a:p>
        </p:txBody>
      </p:sp>
      <p:pic>
        <p:nvPicPr>
          <p:cNvPr id="5" name="Picture 4"/>
          <p:cNvPicPr>
            <a:picLocks noChangeAspect="1"/>
          </p:cNvPicPr>
          <p:nvPr/>
        </p:nvPicPr>
        <p:blipFill>
          <a:blip r:embed="rId2" cstate="print"/>
          <a:stretch>
            <a:fillRect/>
          </a:stretch>
        </p:blipFill>
        <p:spPr>
          <a:xfrm>
            <a:off x="982640" y="1023582"/>
            <a:ext cx="9894626" cy="5158854"/>
          </a:xfrm>
          <a:prstGeom prst="rect">
            <a:avLst/>
          </a:prstGeom>
        </p:spPr>
      </p:pic>
      <p:sp>
        <p:nvSpPr>
          <p:cNvPr id="6" name="TextBox 5"/>
          <p:cNvSpPr txBox="1"/>
          <p:nvPr/>
        </p:nvSpPr>
        <p:spPr>
          <a:xfrm>
            <a:off x="5929953" y="6182436"/>
            <a:ext cx="7219601" cy="244682"/>
          </a:xfrm>
          <a:prstGeom prst="rect">
            <a:avLst/>
          </a:prstGeom>
          <a:noFill/>
        </p:spPr>
        <p:txBody>
          <a:bodyPr wrap="square" rtlCol="0">
            <a:spAutoFit/>
          </a:bodyPr>
          <a:lstStyle/>
          <a:p>
            <a:pPr>
              <a:lnSpc>
                <a:spcPct val="90000"/>
              </a:lnSpc>
            </a:pPr>
            <a:r>
              <a:rPr lang="en-US" sz="1100" b="1" i="1" dirty="0" smtClean="0">
                <a:solidFill>
                  <a:srgbClr val="000000"/>
                </a:solidFill>
                <a:cs typeface="Times" panose="02020603050405020304" pitchFamily="18" charset="0"/>
              </a:rPr>
              <a:t>Source: Kaiser Family Foundation </a:t>
            </a:r>
            <a:endParaRPr lang="en-US" sz="1100" b="1" i="1" dirty="0">
              <a:solidFill>
                <a:srgbClr val="000000"/>
              </a:solidFill>
              <a:cs typeface="Times" panose="02020603050405020304" pitchFamily="18" charset="0"/>
            </a:endParaRPr>
          </a:p>
        </p:txBody>
      </p:sp>
    </p:spTree>
    <p:extLst>
      <p:ext uri="{BB962C8B-B14F-4D97-AF65-F5344CB8AC3E}">
        <p14:creationId xmlns:p14="http://schemas.microsoft.com/office/powerpoint/2010/main" xmlns="" val="1745193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683" y="939120"/>
            <a:ext cx="10369670" cy="4628991"/>
          </a:xfrm>
        </p:spPr>
        <p:txBody>
          <a:bodyPr/>
          <a:lstStyle/>
          <a:p>
            <a:pPr marL="342900" indent="-342900">
              <a:buFont typeface="Arial" panose="020B0604020202020204" pitchFamily="34" charset="0"/>
              <a:buChar char="•"/>
            </a:pPr>
            <a:r>
              <a:rPr lang="en-US" sz="2400" dirty="0" smtClean="0"/>
              <a:t>“It ain’t what you don’t know that gets you into trouble. It’s what you know for certain that just ain’t true.” </a:t>
            </a:r>
            <a:r>
              <a:rPr lang="en-US" sz="2400" i="1" dirty="0" smtClean="0"/>
              <a:t>Mark Twain</a:t>
            </a:r>
            <a:endParaRPr lang="en-US" sz="2400" dirty="0" smtClean="0"/>
          </a:p>
          <a:p>
            <a:endParaRPr lang="en-US" sz="2400" dirty="0"/>
          </a:p>
          <a:p>
            <a:endParaRPr lang="en-US" sz="2400" dirty="0" smtClean="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 never think of the future. It comes soon enough. </a:t>
            </a:r>
            <a:r>
              <a:rPr lang="en-US" sz="2400" i="1" dirty="0" smtClean="0"/>
              <a:t>Albert Einstein </a:t>
            </a:r>
          </a:p>
        </p:txBody>
      </p:sp>
      <p:pic>
        <p:nvPicPr>
          <p:cNvPr id="2050" name="Picture 2" descr="Image result for picture of mark twa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7086" y="1595429"/>
            <a:ext cx="2497540" cy="181534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albert einste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66441" y="3863723"/>
            <a:ext cx="2157341" cy="2157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7259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5500" spc="0" dirty="0" smtClean="0"/>
              <a:t>The Politics of Health Care </a:t>
            </a:r>
            <a:endParaRPr lang="en-US" sz="5500" b="1" spc="0" baseline="30000" dirty="0"/>
          </a:p>
        </p:txBody>
      </p:sp>
    </p:spTree>
    <p:extLst>
      <p:ext uri="{BB962C8B-B14F-4D97-AF65-F5344CB8AC3E}">
        <p14:creationId xmlns:p14="http://schemas.microsoft.com/office/powerpoint/2010/main" xmlns="" val="3044037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p:cNvSpPr txBox="1">
            <a:spLocks/>
          </p:cNvSpPr>
          <p:nvPr/>
        </p:nvSpPr>
        <p:spPr bwMode="auto">
          <a:xfrm>
            <a:off x="614363" y="130803"/>
            <a:ext cx="11144250" cy="510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solidFill>
                  <a:schemeClr val="tx2"/>
                </a:solidFill>
                <a:latin typeface="Gotham" charset="0"/>
                <a:ea typeface="Gotham" charset="0"/>
                <a:cs typeface="Gotham" charset="0"/>
              </a:rPr>
              <a:t>Donald Trump starts his Presidency in a far weaker position than his three </a:t>
            </a:r>
            <a:r>
              <a:rPr lang="en-US" sz="3600" b="1" dirty="0" smtClean="0">
                <a:solidFill>
                  <a:schemeClr val="tx2"/>
                </a:solidFill>
                <a:latin typeface="Gotham" charset="0"/>
                <a:ea typeface="Gotham" charset="0"/>
                <a:cs typeface="Gotham" charset="0"/>
              </a:rPr>
              <a:t>predecessors</a:t>
            </a:r>
            <a:endParaRPr lang="en-US" sz="3600" b="1" dirty="0">
              <a:solidFill>
                <a:schemeClr val="tx2"/>
              </a:solidFill>
              <a:latin typeface="Gotham" charset="0"/>
              <a:ea typeface="Gotham" charset="0"/>
              <a:cs typeface="Gotham" charset="0"/>
            </a:endParaRPr>
          </a:p>
        </p:txBody>
      </p:sp>
      <p:sp>
        <p:nvSpPr>
          <p:cNvPr id="24" name="TextBox 23"/>
          <p:cNvSpPr txBox="1"/>
          <p:nvPr/>
        </p:nvSpPr>
        <p:spPr>
          <a:xfrm>
            <a:off x="753276" y="6081050"/>
            <a:ext cx="7219601" cy="244682"/>
          </a:xfrm>
          <a:prstGeom prst="rect">
            <a:avLst/>
          </a:prstGeom>
          <a:noFill/>
        </p:spPr>
        <p:txBody>
          <a:bodyPr wrap="square" rtlCol="0">
            <a:spAutoFit/>
          </a:bodyPr>
          <a:lstStyle/>
          <a:p>
            <a:pPr>
              <a:lnSpc>
                <a:spcPct val="90000"/>
              </a:lnSpc>
            </a:pPr>
            <a:r>
              <a:rPr lang="en-US" sz="1100" b="1" i="1" dirty="0">
                <a:solidFill>
                  <a:srgbClr val="000000"/>
                </a:solidFill>
                <a:cs typeface="Times" panose="02020603050405020304" pitchFamily="18" charset="0"/>
              </a:rPr>
              <a:t>Source: Public Opinion Strategies/NBC WSJ National Survey Data</a:t>
            </a:r>
          </a:p>
        </p:txBody>
      </p:sp>
      <p:graphicFrame>
        <p:nvGraphicFramePr>
          <p:cNvPr id="25" name="Table 24"/>
          <p:cNvGraphicFramePr>
            <a:graphicFrameLocks noGrp="1"/>
          </p:cNvGraphicFramePr>
          <p:nvPr>
            <p:extLst/>
          </p:nvPr>
        </p:nvGraphicFramePr>
        <p:xfrm>
          <a:off x="2619308" y="1883226"/>
          <a:ext cx="7772400" cy="402844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xmlns="" val="20000"/>
                    </a:ext>
                  </a:extLst>
                </a:gridCol>
                <a:gridCol w="1737360">
                  <a:extLst>
                    <a:ext uri="{9D8B030D-6E8A-4147-A177-3AD203B41FA5}">
                      <a16:colId xmlns:a16="http://schemas.microsoft.com/office/drawing/2014/main" xmlns="" val="20001"/>
                    </a:ext>
                  </a:extLst>
                </a:gridCol>
                <a:gridCol w="1737360">
                  <a:extLst>
                    <a:ext uri="{9D8B030D-6E8A-4147-A177-3AD203B41FA5}">
                      <a16:colId xmlns:a16="http://schemas.microsoft.com/office/drawing/2014/main" xmlns="" val="20002"/>
                    </a:ext>
                  </a:extLst>
                </a:gridCol>
                <a:gridCol w="1737360">
                  <a:extLst>
                    <a:ext uri="{9D8B030D-6E8A-4147-A177-3AD203B41FA5}">
                      <a16:colId xmlns:a16="http://schemas.microsoft.com/office/drawing/2014/main" xmlns="" val="20003"/>
                    </a:ext>
                  </a:extLst>
                </a:gridCol>
              </a:tblGrid>
              <a:tr h="370840">
                <a:tc>
                  <a:txBody>
                    <a:bodyPr/>
                    <a:lstStyle/>
                    <a:p>
                      <a:pPr algn="ctr"/>
                      <a:r>
                        <a:rPr lang="en-US" dirty="0"/>
                        <a:t>President</a:t>
                      </a:r>
                      <a:r>
                        <a:rPr lang="en-US" baseline="0" dirty="0"/>
                        <a:t>-Elect</a:t>
                      </a:r>
                      <a:endParaRPr lang="en-US"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600" dirty="0"/>
                        <a:t>Positive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600" dirty="0"/>
                        <a:t>Negative</a:t>
                      </a:r>
                    </a:p>
                  </a:txBody>
                  <a:tcPr marL="0" marR="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600" dirty="0"/>
                        <a:t>Net Difference</a:t>
                      </a:r>
                    </a:p>
                  </a:txBody>
                  <a:tcPr marL="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914400">
                <a:tc>
                  <a:txBody>
                    <a:bodyPr/>
                    <a:lstStyle/>
                    <a:p>
                      <a:r>
                        <a:rPr lang="en-US" sz="2400" b="1" dirty="0">
                          <a:solidFill>
                            <a:srgbClr val="0070C0"/>
                          </a:solidFill>
                        </a:rPr>
                        <a:t>Bill Clinton ‘93</a:t>
                      </a: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2">
                              <a:lumMod val="75000"/>
                            </a:schemeClr>
                          </a:solidFill>
                        </a:rPr>
                        <a:t>64%</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rgbClr val="C00000"/>
                          </a:solidFill>
                        </a:rPr>
                        <a:t>16%</a:t>
                      </a:r>
                    </a:p>
                  </a:txBody>
                  <a:tcPr marL="0" marR="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a:solidFill>
                            <a:schemeClr val="tx2">
                              <a:lumMod val="75000"/>
                            </a:schemeClr>
                          </a:solidFill>
                        </a:rPr>
                        <a:t>+48%</a:t>
                      </a:r>
                    </a:p>
                  </a:txBody>
                  <a:tcPr marL="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14400">
                <a:tc>
                  <a:txBody>
                    <a:bodyPr/>
                    <a:lstStyle/>
                    <a:p>
                      <a:r>
                        <a:rPr lang="en-US" sz="2400" b="1" dirty="0">
                          <a:solidFill>
                            <a:srgbClr val="C00000"/>
                          </a:solidFill>
                        </a:rPr>
                        <a:t>George W.</a:t>
                      </a:r>
                      <a:r>
                        <a:rPr lang="en-US" sz="2400" b="1" baseline="0" dirty="0">
                          <a:solidFill>
                            <a:srgbClr val="C00000"/>
                          </a:solidFill>
                        </a:rPr>
                        <a:t> </a:t>
                      </a:r>
                      <a:r>
                        <a:rPr lang="en-US" sz="2400" b="1" dirty="0">
                          <a:solidFill>
                            <a:srgbClr val="C00000"/>
                          </a:solidFill>
                        </a:rPr>
                        <a:t>Bush ’01</a:t>
                      </a: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2">
                              <a:lumMod val="75000"/>
                            </a:schemeClr>
                          </a:solidFill>
                        </a:rPr>
                        <a:t>50%</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rgbClr val="C00000"/>
                          </a:solidFill>
                        </a:rPr>
                        <a:t>30%</a:t>
                      </a:r>
                    </a:p>
                  </a:txBody>
                  <a:tcPr marL="0" marR="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a:solidFill>
                            <a:schemeClr val="tx2">
                              <a:lumMod val="75000"/>
                            </a:schemeClr>
                          </a:solidFill>
                        </a:rPr>
                        <a:t>+20%</a:t>
                      </a:r>
                    </a:p>
                  </a:txBody>
                  <a:tcPr marL="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14400">
                <a:tc>
                  <a:txBody>
                    <a:bodyPr/>
                    <a:lstStyle/>
                    <a:p>
                      <a:r>
                        <a:rPr lang="en-US" sz="2400" b="1" dirty="0">
                          <a:solidFill>
                            <a:srgbClr val="0070C0"/>
                          </a:solidFill>
                        </a:rPr>
                        <a:t>Barack Obama ’09</a:t>
                      </a: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2">
                              <a:lumMod val="75000"/>
                            </a:schemeClr>
                          </a:solidFill>
                        </a:rPr>
                        <a:t>67%</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rgbClr val="C00000"/>
                          </a:solidFill>
                        </a:rPr>
                        <a:t>13%</a:t>
                      </a:r>
                    </a:p>
                  </a:txBody>
                  <a:tcPr marL="0" marR="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a:solidFill>
                            <a:schemeClr val="tx2">
                              <a:lumMod val="75000"/>
                            </a:schemeClr>
                          </a:solidFill>
                        </a:rPr>
                        <a:t>+54%</a:t>
                      </a:r>
                    </a:p>
                  </a:txBody>
                  <a:tcPr marL="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914400">
                <a:tc>
                  <a:txBody>
                    <a:bodyPr/>
                    <a:lstStyle/>
                    <a:p>
                      <a:r>
                        <a:rPr lang="en-US" sz="2400" b="1" dirty="0">
                          <a:solidFill>
                            <a:srgbClr val="C00000"/>
                          </a:solidFill>
                        </a:rPr>
                        <a:t>Donald Trump ‘17</a:t>
                      </a: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2">
                              <a:lumMod val="75000"/>
                            </a:schemeClr>
                          </a:solidFill>
                        </a:rPr>
                        <a:t>38%</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rgbClr val="C00000"/>
                          </a:solidFill>
                        </a:rPr>
                        <a:t>48%</a:t>
                      </a:r>
                    </a:p>
                  </a:txBody>
                  <a:tcPr marL="0" marR="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a:solidFill>
                            <a:srgbClr val="C00000"/>
                          </a:solidFill>
                        </a:rPr>
                        <a:t>-10%</a:t>
                      </a:r>
                    </a:p>
                  </a:txBody>
                  <a:tcPr marL="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pic>
        <p:nvPicPr>
          <p:cNvPr id="26" name="Picture 2" descr="Image result for bill clinton 19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0149" y="2276926"/>
            <a:ext cx="652247" cy="86868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Image result for george bush 2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1" y="3191326"/>
            <a:ext cx="694943" cy="86868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6" descr="Image result for barack obama 200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7304" y="4105726"/>
            <a:ext cx="637937" cy="86868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Image result for donald trump headsho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86571" y="5020126"/>
            <a:ext cx="579403" cy="86868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ext Placeholder 2"/>
          <p:cNvSpPr txBox="1">
            <a:spLocks/>
          </p:cNvSpPr>
          <p:nvPr/>
        </p:nvSpPr>
        <p:spPr bwMode="auto">
          <a:xfrm>
            <a:off x="2469958" y="1387374"/>
            <a:ext cx="7283642" cy="369332"/>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i="0" kern="0" dirty="0">
                <a:solidFill>
                  <a:prstClr val="black"/>
                </a:solidFill>
                <a:latin typeface="Gotham" charset="0"/>
                <a:ea typeface="Gotham" charset="0"/>
                <a:cs typeface="Gotham" charset="0"/>
              </a:rPr>
              <a:t>President-Elect Image Ratings In January of Inaugural Year</a:t>
            </a:r>
            <a:endParaRPr i="0" kern="0" dirty="0">
              <a:solidFill>
                <a:prstClr val="black"/>
              </a:solidFill>
              <a:latin typeface="Gotham" charset="0"/>
              <a:ea typeface="Gotham" charset="0"/>
              <a:cs typeface="Gotham" charset="0"/>
            </a:endParaRPr>
          </a:p>
        </p:txBody>
      </p:sp>
    </p:spTree>
    <p:extLst>
      <p:ext uri="{BB962C8B-B14F-4D97-AF65-F5344CB8AC3E}">
        <p14:creationId xmlns:p14="http://schemas.microsoft.com/office/powerpoint/2010/main" xmlns="" val="63616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p:cNvSpPr txBox="1">
            <a:spLocks/>
          </p:cNvSpPr>
          <p:nvPr/>
        </p:nvSpPr>
        <p:spPr bwMode="auto">
          <a:xfrm>
            <a:off x="1727115" y="196118"/>
            <a:ext cx="8774642" cy="510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5000"/>
              </a:lnSpc>
            </a:pPr>
            <a:r>
              <a:rPr lang="en-US" sz="3600" b="1" dirty="0">
                <a:solidFill>
                  <a:schemeClr val="tx2"/>
                </a:solidFill>
                <a:latin typeface="Gotham" charset="0"/>
                <a:ea typeface="Gotham" charset="0"/>
                <a:cs typeface="Gotham" charset="0"/>
              </a:rPr>
              <a:t>Trump is changing the GOP </a:t>
            </a:r>
            <a:r>
              <a:rPr lang="en-US" sz="3600" b="1" dirty="0" smtClean="0">
                <a:solidFill>
                  <a:schemeClr val="tx2"/>
                </a:solidFill>
                <a:latin typeface="Gotham" charset="0"/>
                <a:ea typeface="Gotham" charset="0"/>
                <a:cs typeface="Gotham" charset="0"/>
              </a:rPr>
              <a:t>agenda</a:t>
            </a:r>
            <a:endParaRPr lang="en-US" sz="3600" b="1" dirty="0">
              <a:solidFill>
                <a:schemeClr val="tx2"/>
              </a:solidFill>
              <a:latin typeface="Gotham" charset="0"/>
              <a:ea typeface="Gotham" charset="0"/>
              <a:cs typeface="Gotham" charset="0"/>
            </a:endParaRPr>
          </a:p>
        </p:txBody>
      </p:sp>
      <p:sp>
        <p:nvSpPr>
          <p:cNvPr id="24" name="TextBox 23"/>
          <p:cNvSpPr txBox="1"/>
          <p:nvPr/>
        </p:nvSpPr>
        <p:spPr>
          <a:xfrm>
            <a:off x="429041" y="6076514"/>
            <a:ext cx="7219601" cy="244682"/>
          </a:xfrm>
          <a:prstGeom prst="rect">
            <a:avLst/>
          </a:prstGeom>
          <a:noFill/>
        </p:spPr>
        <p:txBody>
          <a:bodyPr wrap="square" rtlCol="0">
            <a:spAutoFit/>
          </a:bodyPr>
          <a:lstStyle/>
          <a:p>
            <a:pPr>
              <a:lnSpc>
                <a:spcPct val="90000"/>
              </a:lnSpc>
            </a:pPr>
            <a:r>
              <a:rPr lang="en-US" sz="1100" b="1" i="1" dirty="0">
                <a:solidFill>
                  <a:srgbClr val="000000"/>
                </a:solidFill>
                <a:cs typeface="Times" panose="02020603050405020304" pitchFamily="18" charset="0"/>
              </a:rPr>
              <a:t>Source: Mehlman Castagnetti Rosen &amp; Thomas</a:t>
            </a:r>
          </a:p>
        </p:txBody>
      </p:sp>
      <p:pic>
        <p:nvPicPr>
          <p:cNvPr id="3" name="Picture 2"/>
          <p:cNvPicPr>
            <a:picLocks noChangeAspect="1"/>
          </p:cNvPicPr>
          <p:nvPr/>
        </p:nvPicPr>
        <p:blipFill>
          <a:blip r:embed="rId3" cstate="print"/>
          <a:stretch>
            <a:fillRect/>
          </a:stretch>
        </p:blipFill>
        <p:spPr>
          <a:xfrm>
            <a:off x="1843088" y="868594"/>
            <a:ext cx="8505825" cy="5168694"/>
          </a:xfrm>
          <a:prstGeom prst="rect">
            <a:avLst/>
          </a:prstGeom>
        </p:spPr>
      </p:pic>
      <p:sp>
        <p:nvSpPr>
          <p:cNvPr id="4" name="Rectangle 3"/>
          <p:cNvSpPr/>
          <p:nvPr/>
        </p:nvSpPr>
        <p:spPr bwMode="auto">
          <a:xfrm>
            <a:off x="4394494" y="868594"/>
            <a:ext cx="3439885" cy="1469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Tree>
    <p:extLst>
      <p:ext uri="{BB962C8B-B14F-4D97-AF65-F5344CB8AC3E}">
        <p14:creationId xmlns:p14="http://schemas.microsoft.com/office/powerpoint/2010/main" xmlns="" val="4129381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p:cNvSpPr txBox="1">
            <a:spLocks/>
          </p:cNvSpPr>
          <p:nvPr/>
        </p:nvSpPr>
        <p:spPr bwMode="auto">
          <a:xfrm>
            <a:off x="1738001" y="175534"/>
            <a:ext cx="8774642" cy="510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5000"/>
              </a:lnSpc>
            </a:pPr>
            <a:r>
              <a:rPr lang="en-US" sz="3600" b="1" dirty="0">
                <a:solidFill>
                  <a:schemeClr val="tx2"/>
                </a:solidFill>
                <a:latin typeface="Gotham" charset="0"/>
                <a:ea typeface="Gotham" charset="0"/>
                <a:cs typeface="Gotham" charset="0"/>
              </a:rPr>
              <a:t>His first two years will be critical </a:t>
            </a:r>
          </a:p>
          <a:p>
            <a:pPr algn="ctr">
              <a:lnSpc>
                <a:spcPct val="85000"/>
              </a:lnSpc>
            </a:pPr>
            <a:r>
              <a:rPr lang="en-US" sz="3600" b="1" dirty="0">
                <a:solidFill>
                  <a:schemeClr val="tx2"/>
                </a:solidFill>
                <a:latin typeface="Gotham" charset="0"/>
                <a:ea typeface="Gotham" charset="0"/>
                <a:cs typeface="Gotham" charset="0"/>
              </a:rPr>
              <a:t>to his </a:t>
            </a:r>
            <a:r>
              <a:rPr lang="en-US" sz="3600" b="1" dirty="0" smtClean="0">
                <a:solidFill>
                  <a:schemeClr val="tx2"/>
                </a:solidFill>
                <a:latin typeface="Gotham" charset="0"/>
                <a:ea typeface="Gotham" charset="0"/>
                <a:cs typeface="Gotham" charset="0"/>
              </a:rPr>
              <a:t>Presidency</a:t>
            </a:r>
            <a:endParaRPr lang="en-US" sz="3600" b="1" dirty="0">
              <a:solidFill>
                <a:schemeClr val="tx2"/>
              </a:solidFill>
              <a:latin typeface="Gotham" charset="0"/>
              <a:ea typeface="Gotham" charset="0"/>
              <a:cs typeface="Gotham" charset="0"/>
            </a:endParaRPr>
          </a:p>
        </p:txBody>
      </p:sp>
      <p:pic>
        <p:nvPicPr>
          <p:cNvPr id="2" name="Picture 1"/>
          <p:cNvPicPr>
            <a:picLocks noChangeAspect="1"/>
          </p:cNvPicPr>
          <p:nvPr/>
        </p:nvPicPr>
        <p:blipFill>
          <a:blip r:embed="rId3" cstate="print"/>
          <a:stretch>
            <a:fillRect/>
          </a:stretch>
        </p:blipFill>
        <p:spPr>
          <a:xfrm>
            <a:off x="1928813" y="1113744"/>
            <a:ext cx="8334375" cy="5153025"/>
          </a:xfrm>
          <a:prstGeom prst="rect">
            <a:avLst/>
          </a:prstGeom>
        </p:spPr>
      </p:pic>
      <p:sp>
        <p:nvSpPr>
          <p:cNvPr id="24" name="TextBox 23"/>
          <p:cNvSpPr txBox="1"/>
          <p:nvPr/>
        </p:nvSpPr>
        <p:spPr>
          <a:xfrm>
            <a:off x="610401" y="6022087"/>
            <a:ext cx="7219601" cy="244682"/>
          </a:xfrm>
          <a:prstGeom prst="rect">
            <a:avLst/>
          </a:prstGeom>
          <a:noFill/>
        </p:spPr>
        <p:txBody>
          <a:bodyPr wrap="square" rtlCol="0">
            <a:spAutoFit/>
          </a:bodyPr>
          <a:lstStyle/>
          <a:p>
            <a:pPr>
              <a:lnSpc>
                <a:spcPct val="90000"/>
              </a:lnSpc>
            </a:pPr>
            <a:r>
              <a:rPr lang="en-US" sz="1100" b="1" i="1" dirty="0">
                <a:solidFill>
                  <a:srgbClr val="000000"/>
                </a:solidFill>
                <a:cs typeface="Times" panose="02020603050405020304" pitchFamily="18" charset="0"/>
              </a:rPr>
              <a:t>Source: Mehlman Castagnetti Rosen &amp; Thomas</a:t>
            </a:r>
          </a:p>
        </p:txBody>
      </p:sp>
    </p:spTree>
    <p:extLst>
      <p:ext uri="{BB962C8B-B14F-4D97-AF65-F5344CB8AC3E}">
        <p14:creationId xmlns:p14="http://schemas.microsoft.com/office/powerpoint/2010/main" xmlns="" val="24571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3325334" y="5629814"/>
            <a:ext cx="1750476" cy="307777"/>
          </a:xfrm>
          <a:prstGeom prst="rect">
            <a:avLst/>
          </a:prstGeom>
        </p:spPr>
        <p:txBody>
          <a:bodyPr wrap="square">
            <a:spAutoFit/>
          </a:bodyPr>
          <a:lstStyle/>
          <a:p>
            <a:pPr algn="ctr">
              <a:defRPr/>
            </a:pPr>
            <a:r>
              <a:rPr lang="en-US" sz="1400" kern="0" dirty="0">
                <a:solidFill>
                  <a:prstClr val="white"/>
                </a:solidFill>
                <a:latin typeface="Arial" pitchFamily="34" charset="0"/>
                <a:cs typeface="Arial" panose="020B0604020202020204" pitchFamily="34" charset="0"/>
              </a:rPr>
              <a:t>Likely</a:t>
            </a:r>
          </a:p>
        </p:txBody>
      </p:sp>
      <p:sp>
        <p:nvSpPr>
          <p:cNvPr id="16" name="Text Placeholder 2"/>
          <p:cNvSpPr txBox="1">
            <a:spLocks/>
          </p:cNvSpPr>
          <p:nvPr/>
        </p:nvSpPr>
        <p:spPr>
          <a:xfrm>
            <a:off x="7044548" y="5629814"/>
            <a:ext cx="1705514" cy="307777"/>
          </a:xfrm>
          <a:prstGeom prst="rect">
            <a:avLst/>
          </a:prstGeom>
        </p:spPr>
        <p:txBody>
          <a:bodyPr wrap="square">
            <a:spAutoFit/>
          </a:bodyPr>
          <a:lstStyle/>
          <a:p>
            <a:pPr algn="ctr">
              <a:defRPr/>
            </a:pPr>
            <a:r>
              <a:rPr lang="en-US" sz="1400" kern="0" dirty="0">
                <a:solidFill>
                  <a:prstClr val="white"/>
                </a:solidFill>
                <a:latin typeface="Arial" pitchFamily="34" charset="0"/>
                <a:cs typeface="Arial" panose="020B0604020202020204" pitchFamily="34" charset="0"/>
              </a:rPr>
              <a:t>Unlikely</a:t>
            </a:r>
          </a:p>
        </p:txBody>
      </p:sp>
      <p:sp>
        <p:nvSpPr>
          <p:cNvPr id="22" name="Text Placeholder 2"/>
          <p:cNvSpPr txBox="1">
            <a:spLocks/>
          </p:cNvSpPr>
          <p:nvPr/>
        </p:nvSpPr>
        <p:spPr bwMode="auto">
          <a:xfrm>
            <a:off x="1814513" y="1425564"/>
            <a:ext cx="8729662" cy="95410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1400" i="0" kern="0" dirty="0">
                <a:solidFill>
                  <a:prstClr val="black"/>
                </a:solidFill>
                <a:latin typeface="Gotham" charset="0"/>
                <a:ea typeface="Gotham" charset="0"/>
                <a:cs typeface="Gotham" charset="0"/>
              </a:rPr>
              <a:t>How likely is it that Donald Trump will accomplish each of the following – very likely,</a:t>
            </a:r>
          </a:p>
          <a:p>
            <a:pPr>
              <a:defRPr/>
            </a:pPr>
            <a:r>
              <a:rPr lang="en-US" sz="1400" i="0" kern="0" dirty="0">
                <a:solidFill>
                  <a:prstClr val="black"/>
                </a:solidFill>
                <a:latin typeface="Gotham" charset="0"/>
                <a:ea typeface="Gotham" charset="0"/>
                <a:cs typeface="Gotham" charset="0"/>
              </a:rPr>
              <a:t>somewhat likely, not very likely, or not likely at all?</a:t>
            </a:r>
          </a:p>
          <a:p>
            <a:pPr>
              <a:defRPr/>
            </a:pPr>
            <a:endParaRPr lang="en-US" sz="1400" i="0" kern="0" dirty="0">
              <a:solidFill>
                <a:prstClr val="black"/>
              </a:solidFill>
              <a:latin typeface="Gotham" charset="0"/>
              <a:ea typeface="Gotham" charset="0"/>
              <a:cs typeface="Gotham" charset="0"/>
            </a:endParaRPr>
          </a:p>
          <a:p>
            <a:pPr>
              <a:defRPr/>
            </a:pPr>
            <a:r>
              <a:rPr lang="en-US" sz="1400" i="0" kern="0" dirty="0">
                <a:solidFill>
                  <a:prstClr val="black"/>
                </a:solidFill>
                <a:latin typeface="Gotham" charset="0"/>
                <a:ea typeface="Gotham" charset="0"/>
                <a:cs typeface="Gotham" charset="0"/>
              </a:rPr>
              <a:t>Repeal and replace the health care law known as Obamacare</a:t>
            </a:r>
            <a:endParaRPr sz="1400" i="0" kern="0" dirty="0">
              <a:solidFill>
                <a:prstClr val="black"/>
              </a:solidFill>
              <a:latin typeface="Gotham" charset="0"/>
              <a:ea typeface="Gotham" charset="0"/>
              <a:cs typeface="Gotham" charset="0"/>
            </a:endParaRPr>
          </a:p>
        </p:txBody>
      </p:sp>
      <p:sp>
        <p:nvSpPr>
          <p:cNvPr id="23" name="Text Placeholder 1"/>
          <p:cNvSpPr txBox="1">
            <a:spLocks/>
          </p:cNvSpPr>
          <p:nvPr/>
        </p:nvSpPr>
        <p:spPr bwMode="auto">
          <a:xfrm>
            <a:off x="514350" y="87258"/>
            <a:ext cx="11272838" cy="5109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solidFill>
                  <a:schemeClr val="tx2"/>
                </a:solidFill>
                <a:latin typeface="Gotham" charset="0"/>
                <a:ea typeface="Gotham" charset="0"/>
                <a:cs typeface="Gotham" charset="0"/>
              </a:rPr>
              <a:t>More than 8 in 10 Americans believe President Trump will repeal and replace the </a:t>
            </a:r>
            <a:r>
              <a:rPr lang="en-US" sz="3600" b="1" dirty="0" smtClean="0">
                <a:solidFill>
                  <a:schemeClr val="tx2"/>
                </a:solidFill>
                <a:latin typeface="Gotham" charset="0"/>
                <a:ea typeface="Gotham" charset="0"/>
                <a:cs typeface="Gotham" charset="0"/>
              </a:rPr>
              <a:t>ACA</a:t>
            </a:r>
            <a:endParaRPr lang="en-US" sz="3600" b="1" dirty="0">
              <a:solidFill>
                <a:schemeClr val="tx2"/>
              </a:solidFill>
              <a:latin typeface="Gotham" charset="0"/>
              <a:ea typeface="Gotham" charset="0"/>
              <a:cs typeface="Gotham" charset="0"/>
            </a:endParaRPr>
          </a:p>
        </p:txBody>
      </p:sp>
      <p:sp>
        <p:nvSpPr>
          <p:cNvPr id="24" name="TextBox 23"/>
          <p:cNvSpPr txBox="1"/>
          <p:nvPr/>
        </p:nvSpPr>
        <p:spPr>
          <a:xfrm>
            <a:off x="450170" y="6109951"/>
            <a:ext cx="7219601" cy="244682"/>
          </a:xfrm>
          <a:prstGeom prst="rect">
            <a:avLst/>
          </a:prstGeom>
          <a:noFill/>
        </p:spPr>
        <p:txBody>
          <a:bodyPr wrap="square" rtlCol="0">
            <a:spAutoFit/>
          </a:bodyPr>
          <a:lstStyle/>
          <a:p>
            <a:pPr>
              <a:lnSpc>
                <a:spcPct val="90000"/>
              </a:lnSpc>
            </a:pPr>
            <a:r>
              <a:rPr lang="en-US" sz="1100" b="1" i="1" dirty="0">
                <a:solidFill>
                  <a:srgbClr val="000000"/>
                </a:solidFill>
                <a:cs typeface="Times" panose="02020603050405020304" pitchFamily="18" charset="0"/>
              </a:rPr>
              <a:t>Data from a CNN national survey of 1,000 adults, conducted January 12-15, 2017</a:t>
            </a:r>
          </a:p>
        </p:txBody>
      </p:sp>
      <p:sp>
        <p:nvSpPr>
          <p:cNvPr id="25" name="Text Placeholder 2"/>
          <p:cNvSpPr txBox="1">
            <a:spLocks/>
          </p:cNvSpPr>
          <p:nvPr/>
        </p:nvSpPr>
        <p:spPr>
          <a:xfrm>
            <a:off x="3325334" y="4510352"/>
            <a:ext cx="1750476" cy="307777"/>
          </a:xfrm>
          <a:prstGeom prst="rect">
            <a:avLst/>
          </a:prstGeom>
        </p:spPr>
        <p:txBody>
          <a:bodyPr wrap="square">
            <a:spAutoFit/>
          </a:bodyPr>
          <a:lstStyle/>
          <a:p>
            <a:pPr algn="ctr">
              <a:defRPr/>
            </a:pPr>
            <a:r>
              <a:rPr lang="en-US" sz="1400" i="1" kern="0" dirty="0">
                <a:solidFill>
                  <a:prstClr val="white"/>
                </a:solidFill>
                <a:latin typeface="Arial" pitchFamily="34" charset="0"/>
                <a:cs typeface="Arial" panose="020B0604020202020204" pitchFamily="34" charset="0"/>
              </a:rPr>
              <a:t>50% Very Likely</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93345" y="2942836"/>
            <a:ext cx="6093994" cy="3167115"/>
          </a:xfrm>
          <a:prstGeom prst="rect">
            <a:avLst/>
          </a:prstGeom>
        </p:spPr>
      </p:pic>
    </p:spTree>
    <p:extLst>
      <p:ext uri="{BB962C8B-B14F-4D97-AF65-F5344CB8AC3E}">
        <p14:creationId xmlns:p14="http://schemas.microsoft.com/office/powerpoint/2010/main" xmlns="" val="212262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2262163" y="5629814"/>
            <a:ext cx="3876818" cy="307777"/>
          </a:xfrm>
          <a:prstGeom prst="rect">
            <a:avLst/>
          </a:prstGeom>
        </p:spPr>
        <p:txBody>
          <a:bodyPr wrap="square">
            <a:spAutoFit/>
          </a:bodyPr>
          <a:lstStyle/>
          <a:p>
            <a:pPr algn="ctr">
              <a:defRPr/>
            </a:pPr>
            <a:r>
              <a:rPr lang="en-US" sz="1400" kern="0" dirty="0">
                <a:solidFill>
                  <a:prstClr val="white"/>
                </a:solidFill>
                <a:latin typeface="Arial" pitchFamily="34" charset="0"/>
                <a:cs typeface="Arial" panose="020B0604020202020204" pitchFamily="34" charset="0"/>
              </a:rPr>
              <a:t>Yes, Gov’t Should Be Responsible</a:t>
            </a:r>
          </a:p>
        </p:txBody>
      </p:sp>
      <p:sp>
        <p:nvSpPr>
          <p:cNvPr id="16" name="Text Placeholder 2"/>
          <p:cNvSpPr txBox="1">
            <a:spLocks/>
          </p:cNvSpPr>
          <p:nvPr/>
        </p:nvSpPr>
        <p:spPr>
          <a:xfrm>
            <a:off x="6138981" y="5629814"/>
            <a:ext cx="3516648" cy="307777"/>
          </a:xfrm>
          <a:prstGeom prst="rect">
            <a:avLst/>
          </a:prstGeom>
        </p:spPr>
        <p:txBody>
          <a:bodyPr wrap="square">
            <a:spAutoFit/>
          </a:bodyPr>
          <a:lstStyle/>
          <a:p>
            <a:pPr algn="ctr">
              <a:defRPr/>
            </a:pPr>
            <a:r>
              <a:rPr lang="en-US" sz="1400" kern="0" dirty="0">
                <a:solidFill>
                  <a:prstClr val="white"/>
                </a:solidFill>
                <a:latin typeface="Arial" pitchFamily="34" charset="0"/>
                <a:cs typeface="Arial" panose="020B0604020202020204" pitchFamily="34" charset="0"/>
              </a:rPr>
              <a:t>No, Not The Govt’s Responsibility</a:t>
            </a:r>
          </a:p>
        </p:txBody>
      </p:sp>
      <p:sp>
        <p:nvSpPr>
          <p:cNvPr id="22" name="Text Placeholder 2"/>
          <p:cNvSpPr txBox="1">
            <a:spLocks/>
          </p:cNvSpPr>
          <p:nvPr/>
        </p:nvSpPr>
        <p:spPr bwMode="auto">
          <a:xfrm>
            <a:off x="1843088" y="1213205"/>
            <a:ext cx="8558212" cy="1169551"/>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1400" i="0" kern="0" dirty="0">
                <a:solidFill>
                  <a:prstClr val="black"/>
                </a:solidFill>
                <a:latin typeface="Gotham" charset="0"/>
                <a:ea typeface="Gotham" charset="0"/>
                <a:cs typeface="Gotham" charset="0"/>
              </a:rPr>
              <a:t>If the Affordable Care Act [also known as Obamacare] is repealed, roughly 20 million Americans would be at risk for losing health insurance. </a:t>
            </a:r>
          </a:p>
          <a:p>
            <a:pPr>
              <a:defRPr/>
            </a:pPr>
            <a:endParaRPr lang="en-US" sz="1400" i="0" kern="0" dirty="0">
              <a:solidFill>
                <a:prstClr val="black"/>
              </a:solidFill>
              <a:latin typeface="Gotham" charset="0"/>
              <a:ea typeface="Gotham" charset="0"/>
              <a:cs typeface="Gotham" charset="0"/>
            </a:endParaRPr>
          </a:p>
          <a:p>
            <a:pPr>
              <a:defRPr/>
            </a:pPr>
            <a:r>
              <a:rPr lang="en-US" sz="1400" i="0" kern="0" dirty="0">
                <a:solidFill>
                  <a:prstClr val="black"/>
                </a:solidFill>
                <a:latin typeface="Gotham" charset="0"/>
                <a:ea typeface="Gotham" charset="0"/>
                <a:cs typeface="Gotham" charset="0"/>
              </a:rPr>
              <a:t>Do you believe the government should find a way to make sure these Americans do not lose their health insurance coverage? </a:t>
            </a:r>
            <a:endParaRPr sz="1400" i="0" kern="0" dirty="0">
              <a:solidFill>
                <a:prstClr val="black"/>
              </a:solidFill>
              <a:latin typeface="Gotham" charset="0"/>
              <a:ea typeface="Gotham" charset="0"/>
              <a:cs typeface="Gotham" charset="0"/>
            </a:endParaRPr>
          </a:p>
        </p:txBody>
      </p:sp>
      <p:sp>
        <p:nvSpPr>
          <p:cNvPr id="23" name="Text Placeholder 1"/>
          <p:cNvSpPr txBox="1">
            <a:spLocks/>
          </p:cNvSpPr>
          <p:nvPr/>
        </p:nvSpPr>
        <p:spPr bwMode="auto">
          <a:xfrm>
            <a:off x="590771" y="0"/>
            <a:ext cx="11010679" cy="5109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solidFill>
                  <a:schemeClr val="tx2"/>
                </a:solidFill>
                <a:latin typeface="Gotham" charset="0"/>
                <a:ea typeface="Gotham" charset="0"/>
                <a:cs typeface="Gotham" charset="0"/>
              </a:rPr>
              <a:t>But, Americans expect the administration to provide coverage to those who lose </a:t>
            </a:r>
            <a:r>
              <a:rPr lang="en-US" sz="3600" b="1" dirty="0" smtClean="0">
                <a:solidFill>
                  <a:schemeClr val="tx2"/>
                </a:solidFill>
                <a:latin typeface="Gotham" charset="0"/>
                <a:ea typeface="Gotham" charset="0"/>
                <a:cs typeface="Gotham" charset="0"/>
              </a:rPr>
              <a:t>it</a:t>
            </a:r>
            <a:endParaRPr lang="en-US" sz="3600" b="1" dirty="0">
              <a:solidFill>
                <a:schemeClr val="tx2"/>
              </a:solidFill>
              <a:latin typeface="Gotham" charset="0"/>
              <a:ea typeface="Gotham" charset="0"/>
              <a:cs typeface="Gotham" charset="0"/>
            </a:endParaRPr>
          </a:p>
        </p:txBody>
      </p:sp>
      <p:sp>
        <p:nvSpPr>
          <p:cNvPr id="24" name="TextBox 23"/>
          <p:cNvSpPr txBox="1"/>
          <p:nvPr/>
        </p:nvSpPr>
        <p:spPr>
          <a:xfrm>
            <a:off x="590771" y="6105684"/>
            <a:ext cx="7219601" cy="244682"/>
          </a:xfrm>
          <a:prstGeom prst="rect">
            <a:avLst/>
          </a:prstGeom>
          <a:noFill/>
        </p:spPr>
        <p:txBody>
          <a:bodyPr wrap="square" rtlCol="0">
            <a:spAutoFit/>
          </a:bodyPr>
          <a:lstStyle/>
          <a:p>
            <a:pPr>
              <a:lnSpc>
                <a:spcPct val="90000"/>
              </a:lnSpc>
            </a:pPr>
            <a:r>
              <a:rPr lang="en-US" sz="1100" b="1" i="1" dirty="0">
                <a:solidFill>
                  <a:srgbClr val="000000"/>
                </a:solidFill>
                <a:cs typeface="Times" panose="02020603050405020304" pitchFamily="18" charset="0"/>
              </a:rPr>
              <a:t>Data from a HMA national survey of 2,004 adults, conducted November  20-22, 2017</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64782" y="2554191"/>
            <a:ext cx="6093994" cy="3551493"/>
          </a:xfrm>
          <a:prstGeom prst="rect">
            <a:avLst/>
          </a:prstGeom>
        </p:spPr>
      </p:pic>
    </p:spTree>
    <p:extLst>
      <p:ext uri="{BB962C8B-B14F-4D97-AF65-F5344CB8AC3E}">
        <p14:creationId xmlns:p14="http://schemas.microsoft.com/office/powerpoint/2010/main" xmlns="" val="86383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p:cNvSpPr txBox="1">
            <a:spLocks/>
          </p:cNvSpPr>
          <p:nvPr/>
        </p:nvSpPr>
        <p:spPr bwMode="auto">
          <a:xfrm>
            <a:off x="1686187" y="1213205"/>
            <a:ext cx="8851184" cy="1169551"/>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1400" i="0" kern="0" dirty="0">
                <a:solidFill>
                  <a:prstClr val="black"/>
                </a:solidFill>
                <a:latin typeface="Gotham" charset="0"/>
                <a:ea typeface="Gotham" charset="0"/>
                <a:cs typeface="Gotham" charset="0"/>
              </a:rPr>
              <a:t>During her campaign for President, Hillary Clinton frequently talked about challenging prescription drug companies for continuing to raise prices on prescription drugs. </a:t>
            </a:r>
          </a:p>
          <a:p>
            <a:pPr>
              <a:defRPr/>
            </a:pPr>
            <a:endParaRPr lang="en-US" sz="1400" i="0" kern="0" dirty="0">
              <a:solidFill>
                <a:prstClr val="black"/>
              </a:solidFill>
              <a:latin typeface="Gotham" charset="0"/>
              <a:ea typeface="Gotham" charset="0"/>
              <a:cs typeface="Gotham" charset="0"/>
            </a:endParaRPr>
          </a:p>
          <a:p>
            <a:pPr>
              <a:defRPr/>
            </a:pPr>
            <a:r>
              <a:rPr lang="en-US" sz="1400" i="0" kern="0" dirty="0">
                <a:solidFill>
                  <a:prstClr val="black"/>
                </a:solidFill>
                <a:latin typeface="Gotham" charset="0"/>
                <a:ea typeface="Gotham" charset="0"/>
                <a:cs typeface="Gotham" charset="0"/>
              </a:rPr>
              <a:t>Once he officially takes office, do you believe Donald Trump should challenge prescription drug companies? </a:t>
            </a:r>
            <a:endParaRPr sz="1400" i="0" kern="0" dirty="0">
              <a:solidFill>
                <a:prstClr val="black"/>
              </a:solidFill>
              <a:latin typeface="Gotham" charset="0"/>
              <a:ea typeface="Gotham" charset="0"/>
              <a:cs typeface="Gotham" charset="0"/>
            </a:endParaRPr>
          </a:p>
        </p:txBody>
      </p:sp>
      <p:sp>
        <p:nvSpPr>
          <p:cNvPr id="23" name="Text Placeholder 1"/>
          <p:cNvSpPr txBox="1">
            <a:spLocks/>
          </p:cNvSpPr>
          <p:nvPr/>
        </p:nvSpPr>
        <p:spPr bwMode="auto">
          <a:xfrm>
            <a:off x="729498" y="0"/>
            <a:ext cx="10764561" cy="5109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solidFill>
                  <a:schemeClr val="tx2"/>
                </a:solidFill>
                <a:latin typeface="Gotham" charset="0"/>
                <a:ea typeface="Gotham" charset="0"/>
                <a:cs typeface="Gotham" charset="0"/>
              </a:rPr>
              <a:t>Expect something to happen from the administration and Congress on drug </a:t>
            </a:r>
            <a:r>
              <a:rPr lang="en-US" sz="3600" b="1" dirty="0" smtClean="0">
                <a:solidFill>
                  <a:schemeClr val="tx2"/>
                </a:solidFill>
                <a:latin typeface="Gotham" charset="0"/>
                <a:ea typeface="Gotham" charset="0"/>
                <a:cs typeface="Gotham" charset="0"/>
              </a:rPr>
              <a:t>pricing</a:t>
            </a:r>
            <a:endParaRPr lang="en-US" sz="3600" b="1" dirty="0">
              <a:solidFill>
                <a:schemeClr val="tx2"/>
              </a:solidFill>
              <a:latin typeface="Gotham" charset="0"/>
              <a:ea typeface="Gotham" charset="0"/>
              <a:cs typeface="Gotham" charset="0"/>
            </a:endParaRPr>
          </a:p>
        </p:txBody>
      </p:sp>
      <p:sp>
        <p:nvSpPr>
          <p:cNvPr id="12" name="TextBox 11"/>
          <p:cNvSpPr txBox="1"/>
          <p:nvPr/>
        </p:nvSpPr>
        <p:spPr>
          <a:xfrm>
            <a:off x="596113" y="6105683"/>
            <a:ext cx="7219601" cy="244682"/>
          </a:xfrm>
          <a:prstGeom prst="rect">
            <a:avLst/>
          </a:prstGeom>
          <a:noFill/>
        </p:spPr>
        <p:txBody>
          <a:bodyPr wrap="square" rtlCol="0">
            <a:spAutoFit/>
          </a:bodyPr>
          <a:lstStyle/>
          <a:p>
            <a:pPr>
              <a:lnSpc>
                <a:spcPct val="90000"/>
              </a:lnSpc>
            </a:pPr>
            <a:r>
              <a:rPr lang="en-US" sz="1100" b="1" i="1" dirty="0">
                <a:solidFill>
                  <a:srgbClr val="000000"/>
                </a:solidFill>
                <a:cs typeface="Times" panose="02020603050405020304" pitchFamily="18" charset="0"/>
              </a:rPr>
              <a:t>Data from a HMA national survey of 2,004 adults, conducted November  20-22, 2017</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64782" y="2554190"/>
            <a:ext cx="6093994" cy="3551493"/>
          </a:xfrm>
          <a:prstGeom prst="rect">
            <a:avLst/>
          </a:prstGeom>
        </p:spPr>
      </p:pic>
    </p:spTree>
    <p:extLst>
      <p:ext uri="{BB962C8B-B14F-4D97-AF65-F5344CB8AC3E}">
        <p14:creationId xmlns:p14="http://schemas.microsoft.com/office/powerpoint/2010/main" xmlns="" val="73719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3" name="Text Placeholder 2"/>
          <p:cNvSpPr txBox="1">
            <a:spLocks/>
          </p:cNvSpPr>
          <p:nvPr/>
        </p:nvSpPr>
        <p:spPr>
          <a:xfrm>
            <a:off x="589683" y="1292124"/>
            <a:ext cx="10982724" cy="433936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900" indent="-342900">
              <a:buClr>
                <a:srgbClr val="00898D"/>
              </a:buClr>
              <a:buSzPct val="100000"/>
              <a:buFont typeface="Wingdings" charset="2"/>
              <a:buChar char="§"/>
            </a:pPr>
            <a:r>
              <a:rPr lang="en-US" dirty="0" smtClean="0">
                <a:solidFill>
                  <a:srgbClr val="000000">
                    <a:lumMod val="50000"/>
                    <a:lumOff val="50000"/>
                  </a:srgbClr>
                </a:solidFill>
              </a:rPr>
              <a:t>The Affordable Care Act: Past, Present, and Future</a:t>
            </a:r>
          </a:p>
          <a:p>
            <a:pPr marL="800100" lvl="1" indent="-342900">
              <a:buClr>
                <a:srgbClr val="00898D"/>
              </a:buClr>
              <a:buSzPct val="100000"/>
              <a:buFont typeface="Wingdings" charset="2"/>
              <a:buChar char="§"/>
            </a:pPr>
            <a:r>
              <a:rPr lang="en-US" dirty="0" smtClean="0">
                <a:solidFill>
                  <a:srgbClr val="000000">
                    <a:lumMod val="50000"/>
                    <a:lumOff val="50000"/>
                  </a:srgbClr>
                </a:solidFill>
              </a:rPr>
              <a:t>What’s at stake—recap of the ACA and its implications for Leading Health Systems</a:t>
            </a:r>
          </a:p>
          <a:p>
            <a:pPr marL="800100" lvl="1" indent="-342900">
              <a:buClr>
                <a:srgbClr val="00898D"/>
              </a:buClr>
              <a:buSzPct val="100000"/>
              <a:buFont typeface="Wingdings" charset="2"/>
              <a:buChar char="§"/>
            </a:pPr>
            <a:r>
              <a:rPr lang="en-US" dirty="0" smtClean="0">
                <a:solidFill>
                  <a:srgbClr val="000000">
                    <a:lumMod val="50000"/>
                    <a:lumOff val="50000"/>
                  </a:srgbClr>
                </a:solidFill>
              </a:rPr>
              <a:t>Reconciliation and Republican Proposals </a:t>
            </a:r>
          </a:p>
          <a:p>
            <a:pPr lvl="1" indent="0">
              <a:buClr>
                <a:srgbClr val="00898D"/>
              </a:buClr>
              <a:buSzPct val="100000"/>
              <a:buNone/>
            </a:pPr>
            <a:endParaRPr lang="en-US" dirty="0" smtClean="0">
              <a:solidFill>
                <a:srgbClr val="000000">
                  <a:lumMod val="50000"/>
                  <a:lumOff val="50000"/>
                </a:srgbClr>
              </a:solidFill>
            </a:endParaRPr>
          </a:p>
          <a:p>
            <a:pPr marL="342900" indent="-342900">
              <a:buClr>
                <a:srgbClr val="00898D"/>
              </a:buClr>
              <a:buSzPct val="100000"/>
              <a:buFont typeface="Wingdings" charset="2"/>
              <a:buChar char="§"/>
            </a:pPr>
            <a:r>
              <a:rPr lang="en-US" dirty="0" smtClean="0">
                <a:solidFill>
                  <a:srgbClr val="000000">
                    <a:lumMod val="50000"/>
                    <a:lumOff val="50000"/>
                  </a:srgbClr>
                </a:solidFill>
              </a:rPr>
              <a:t>Politics of Health Care </a:t>
            </a:r>
          </a:p>
          <a:p>
            <a:pPr marL="800100" lvl="1" indent="-342900">
              <a:buClr>
                <a:srgbClr val="00898D"/>
              </a:buClr>
              <a:buSzPct val="100000"/>
              <a:buFont typeface="Wingdings" charset="2"/>
              <a:buChar char="§"/>
            </a:pPr>
            <a:r>
              <a:rPr lang="en-US" dirty="0">
                <a:solidFill>
                  <a:srgbClr val="000000">
                    <a:lumMod val="50000"/>
                    <a:lumOff val="50000"/>
                  </a:srgbClr>
                </a:solidFill>
              </a:rPr>
              <a:t>The 2018 election cycle and its implications on health care </a:t>
            </a:r>
            <a:r>
              <a:rPr lang="en-US" dirty="0" smtClean="0">
                <a:solidFill>
                  <a:srgbClr val="000000">
                    <a:lumMod val="50000"/>
                    <a:lumOff val="50000"/>
                  </a:srgbClr>
                </a:solidFill>
              </a:rPr>
              <a:t>legislation</a:t>
            </a:r>
          </a:p>
          <a:p>
            <a:pPr marL="342900" indent="-342900">
              <a:buClr>
                <a:srgbClr val="00898D"/>
              </a:buClr>
              <a:buSzPct val="100000"/>
              <a:buFont typeface="Wingdings" charset="2"/>
              <a:buChar char="§"/>
            </a:pPr>
            <a:r>
              <a:rPr lang="en-US" dirty="0" smtClean="0">
                <a:solidFill>
                  <a:srgbClr val="000000">
                    <a:lumMod val="50000"/>
                    <a:lumOff val="50000"/>
                  </a:srgbClr>
                </a:solidFill>
              </a:rPr>
              <a:t>MACRA</a:t>
            </a:r>
          </a:p>
          <a:p>
            <a:pPr marL="800100" lvl="1" indent="-342900">
              <a:buClr>
                <a:srgbClr val="00898D"/>
              </a:buClr>
              <a:buSzPct val="100000"/>
              <a:buFont typeface="Wingdings" charset="2"/>
              <a:buChar char="§"/>
            </a:pPr>
            <a:r>
              <a:rPr lang="en-US" dirty="0" smtClean="0">
                <a:solidFill>
                  <a:srgbClr val="000000">
                    <a:lumMod val="50000"/>
                    <a:lumOff val="50000"/>
                  </a:srgbClr>
                </a:solidFill>
              </a:rPr>
              <a:t>Final rule overview and strategic considerations</a:t>
            </a:r>
          </a:p>
          <a:p>
            <a:pPr>
              <a:buClr>
                <a:srgbClr val="00898D"/>
              </a:buClr>
              <a:buSzPct val="100000"/>
            </a:pPr>
            <a:endParaRPr lang="en-US" dirty="0">
              <a:solidFill>
                <a:schemeClr val="tx2"/>
              </a:solidFill>
              <a:latin typeface="Gotham-Book"/>
            </a:endParaRPr>
          </a:p>
          <a:p>
            <a:pPr>
              <a:buClr>
                <a:srgbClr val="00898D"/>
              </a:buClr>
              <a:buSzPct val="100000"/>
            </a:pPr>
            <a:endParaRPr lang="en-US" b="1" dirty="0" smtClean="0">
              <a:solidFill>
                <a:srgbClr val="00898D"/>
              </a:solidFill>
              <a:latin typeface="Gotham-Bold" charset="0"/>
              <a:ea typeface="Gotham-Bold" charset="0"/>
              <a:cs typeface="Gotham-Bold" charset="0"/>
            </a:endParaRPr>
          </a:p>
        </p:txBody>
      </p:sp>
    </p:spTree>
    <p:extLst>
      <p:ext uri="{BB962C8B-B14F-4D97-AF65-F5344CB8AC3E}">
        <p14:creationId xmlns:p14="http://schemas.microsoft.com/office/powerpoint/2010/main" xmlns="" val="2471481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5500" spc="0" dirty="0" smtClean="0"/>
              <a:t>MACRA</a:t>
            </a:r>
            <a:endParaRPr lang="en-US" sz="5500" b="1" spc="0" baseline="30000" dirty="0"/>
          </a:p>
        </p:txBody>
      </p:sp>
    </p:spTree>
    <p:extLst>
      <p:ext uri="{BB962C8B-B14F-4D97-AF65-F5344CB8AC3E}">
        <p14:creationId xmlns:p14="http://schemas.microsoft.com/office/powerpoint/2010/main" xmlns="" val="1934020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MACRA Background: A Refresher</a:t>
            </a:r>
            <a:endParaRPr lang="en-US" spc="0" dirty="0"/>
          </a:p>
        </p:txBody>
      </p:sp>
      <p:sp>
        <p:nvSpPr>
          <p:cNvPr id="3" name="Text Placeholder 2"/>
          <p:cNvSpPr txBox="1">
            <a:spLocks/>
          </p:cNvSpPr>
          <p:nvPr/>
        </p:nvSpPr>
        <p:spPr>
          <a:xfrm>
            <a:off x="589683" y="1292124"/>
            <a:ext cx="10096514" cy="478141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900" indent="-342900" fontAlgn="auto">
              <a:spcAft>
                <a:spcPts val="0"/>
              </a:spcAft>
              <a:buSzPct val="100000"/>
              <a:buFont typeface="Wingdings" charset="2"/>
              <a:buChar char="§"/>
            </a:pPr>
            <a:r>
              <a:rPr lang="en-US" u="sng" dirty="0" smtClean="0"/>
              <a:t>Process</a:t>
            </a:r>
          </a:p>
          <a:p>
            <a:pPr marL="800100" lvl="1" indent="-342900">
              <a:buSzPct val="100000"/>
              <a:buFont typeface="Wingdings" charset="2"/>
              <a:buChar char="§"/>
            </a:pPr>
            <a:r>
              <a:rPr lang="en-US" dirty="0" smtClean="0"/>
              <a:t>Legislation passed in April, 2015—repealed the SGR</a:t>
            </a:r>
          </a:p>
          <a:p>
            <a:pPr marL="800100" lvl="1" indent="-342900">
              <a:buSzPct val="100000"/>
              <a:buFont typeface="Wingdings" charset="2"/>
              <a:buChar char="§"/>
            </a:pPr>
            <a:r>
              <a:rPr lang="en-US" dirty="0" smtClean="0"/>
              <a:t>Proposed rule released in April 2016, Final Rule October 2016</a:t>
            </a:r>
          </a:p>
          <a:p>
            <a:pPr marL="800100" lvl="1" indent="-342900">
              <a:buSzPct val="100000"/>
              <a:buFont typeface="Wingdings" charset="2"/>
              <a:buChar char="§"/>
            </a:pPr>
            <a:r>
              <a:rPr lang="en-US" dirty="0" smtClean="0"/>
              <a:t>First “Performance Year” begins on January 1 2016</a:t>
            </a:r>
            <a:endParaRPr lang="en-US" dirty="0"/>
          </a:p>
          <a:p>
            <a:pPr marL="342900" indent="-342900" fontAlgn="auto">
              <a:spcAft>
                <a:spcPts val="0"/>
              </a:spcAft>
              <a:buSzPct val="100000"/>
              <a:buFont typeface="Wingdings" charset="2"/>
              <a:buChar char="§"/>
            </a:pPr>
            <a:r>
              <a:rPr lang="en-US" u="sng" dirty="0" smtClean="0"/>
              <a:t>Politics </a:t>
            </a:r>
          </a:p>
          <a:p>
            <a:pPr marL="800100" lvl="1" indent="-342900">
              <a:buSzPct val="100000"/>
              <a:buFont typeface="Wingdings" charset="2"/>
              <a:buChar char="§"/>
            </a:pPr>
            <a:r>
              <a:rPr lang="en-US" dirty="0" smtClean="0"/>
              <a:t>Sponsored by Rep. Michael Burgess (R-TX), a physician</a:t>
            </a:r>
          </a:p>
          <a:p>
            <a:pPr marL="800100" lvl="1" indent="-342900">
              <a:buSzPct val="100000"/>
              <a:buFont typeface="Wingdings" charset="2"/>
              <a:buChar char="§"/>
            </a:pPr>
            <a:r>
              <a:rPr lang="en-US" dirty="0" smtClean="0"/>
              <a:t>Strong bi-partisan support</a:t>
            </a:r>
          </a:p>
          <a:p>
            <a:pPr marL="1028700" lvl="2" indent="-342900">
              <a:buSzPct val="100000"/>
              <a:buFont typeface="Wingdings" charset="2"/>
              <a:buChar char="§"/>
            </a:pPr>
            <a:r>
              <a:rPr lang="en-US" dirty="0" smtClean="0"/>
              <a:t>Passed the House 392-7, Passed the Senate 92-8</a:t>
            </a:r>
          </a:p>
          <a:p>
            <a:pPr marL="800100" lvl="1" indent="-342900">
              <a:buSzPct val="100000"/>
              <a:buFont typeface="Wingdings" charset="2"/>
              <a:buChar char="§"/>
            </a:pPr>
            <a:r>
              <a:rPr lang="en-US" dirty="0" smtClean="0"/>
              <a:t>MACRA will stay—will not be repealed</a:t>
            </a:r>
          </a:p>
          <a:p>
            <a:pPr marL="342900" indent="-342900" fontAlgn="auto">
              <a:spcAft>
                <a:spcPts val="0"/>
              </a:spcAft>
              <a:buSzPct val="100000"/>
              <a:buFont typeface="Wingdings" charset="2"/>
              <a:buChar char="§"/>
            </a:pPr>
            <a:r>
              <a:rPr lang="en-US" u="sng" dirty="0" smtClean="0"/>
              <a:t>Structure</a:t>
            </a:r>
          </a:p>
          <a:p>
            <a:pPr marL="800100" lvl="1" indent="-342900">
              <a:buSzPct val="100000"/>
              <a:buFont typeface="Wingdings" charset="2"/>
              <a:buChar char="§"/>
            </a:pPr>
            <a:r>
              <a:rPr lang="en-US" dirty="0" smtClean="0"/>
              <a:t>Creates a regime for those who practice primarily in fee-for-service models—the Merit-based Incentive Payment System (“MIPS”)—and one for those who practice through down-side risk-bearing payment models. </a:t>
            </a:r>
          </a:p>
          <a:p>
            <a:pPr lvl="2" indent="0">
              <a:buSzPct val="100000"/>
              <a:buNone/>
            </a:pPr>
            <a:endParaRPr lang="en-US" dirty="0" smtClean="0"/>
          </a:p>
          <a:p>
            <a:pPr lvl="1" indent="0">
              <a:buSzPct val="100000"/>
              <a:buNone/>
            </a:pPr>
            <a:endParaRPr lang="en-US" dirty="0"/>
          </a:p>
          <a:p>
            <a:pPr lvl="1" indent="0">
              <a:buSzPct val="100000"/>
              <a:buNone/>
            </a:pPr>
            <a:endParaRPr lang="en-US" dirty="0" smtClean="0"/>
          </a:p>
        </p:txBody>
      </p:sp>
      <p:sp>
        <p:nvSpPr>
          <p:cNvPr id="2" name="AutoShape 2" descr="Image result for uncertainty"/>
          <p:cNvSpPr>
            <a:spLocks noChangeAspect="1" noChangeArrowheads="1"/>
          </p:cNvSpPr>
          <p:nvPr/>
        </p:nvSpPr>
        <p:spPr bwMode="auto">
          <a:xfrm>
            <a:off x="155575" y="-1881188"/>
            <a:ext cx="4962525" cy="39243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3694753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MACRA QPP Participation Categories</a:t>
            </a:r>
            <a:endParaRPr lang="en-US" dirty="0"/>
          </a:p>
        </p:txBody>
      </p:sp>
      <p:sp>
        <p:nvSpPr>
          <p:cNvPr id="8" name="TextBox 7"/>
          <p:cNvSpPr txBox="1"/>
          <p:nvPr/>
        </p:nvSpPr>
        <p:spPr>
          <a:xfrm>
            <a:off x="258164" y="6154314"/>
            <a:ext cx="5181600" cy="153988"/>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spAutoFit/>
          </a:bodyPr>
          <a:lstStyle>
            <a:defPPr>
              <a:defRPr lang="en-US"/>
            </a:defPPr>
            <a:lvl1pPr>
              <a:defRPr sz="1000" b="0" i="1" u="none"/>
            </a:lvl1pPr>
          </a:lstStyle>
          <a:p>
            <a:pPr fontAlgn="base">
              <a:spcBef>
                <a:spcPct val="0"/>
              </a:spcBef>
              <a:spcAft>
                <a:spcPct val="0"/>
              </a:spcAft>
              <a:defRPr/>
            </a:pPr>
            <a:r>
              <a:rPr lang="en-US" i="0" dirty="0">
                <a:solidFill>
                  <a:prstClr val="black"/>
                </a:solidFill>
                <a:latin typeface="Gotham-Light" charset="0"/>
                <a:ea typeface="Gotham-Light" charset="0"/>
                <a:cs typeface="Gotham-Light" charset="0"/>
              </a:rPr>
              <a:t>Source: </a:t>
            </a:r>
            <a:r>
              <a:rPr lang="en-US" i="0" dirty="0" smtClean="0">
                <a:solidFill>
                  <a:prstClr val="black"/>
                </a:solidFill>
                <a:latin typeface="Gotham-Light" charset="0"/>
                <a:ea typeface="Gotham-Light" charset="0"/>
                <a:cs typeface="Gotham-Light" charset="0"/>
              </a:rPr>
              <a:t>The Health Management Academy</a:t>
            </a:r>
            <a:endParaRPr lang="en-US" i="0" dirty="0">
              <a:solidFill>
                <a:prstClr val="black"/>
              </a:solidFill>
              <a:latin typeface="Gotham-Light" charset="0"/>
              <a:ea typeface="Gotham-Light" charset="0"/>
              <a:cs typeface="Gotham-Light" charset="0"/>
            </a:endParaRPr>
          </a:p>
        </p:txBody>
      </p:sp>
      <p:sp>
        <p:nvSpPr>
          <p:cNvPr id="71" name="Rectangle 70"/>
          <p:cNvSpPr/>
          <p:nvPr/>
        </p:nvSpPr>
        <p:spPr>
          <a:xfrm>
            <a:off x="0" y="1828800"/>
            <a:ext cx="9000162" cy="4582274"/>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2" name="Rectangle 71"/>
          <p:cNvSpPr/>
          <p:nvPr/>
        </p:nvSpPr>
        <p:spPr>
          <a:xfrm>
            <a:off x="-4" y="1828800"/>
            <a:ext cx="9000162" cy="5463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4" name="Rectangle 73"/>
          <p:cNvSpPr/>
          <p:nvPr/>
        </p:nvSpPr>
        <p:spPr>
          <a:xfrm flipH="1">
            <a:off x="9000155" y="1828800"/>
            <a:ext cx="3191841" cy="45822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5" name="Text Box 36"/>
          <p:cNvSpPr txBox="1">
            <a:spLocks noChangeArrowheads="1"/>
          </p:cNvSpPr>
          <p:nvPr/>
        </p:nvSpPr>
        <p:spPr bwMode="gray">
          <a:xfrm>
            <a:off x="5901789" y="3493608"/>
            <a:ext cx="1927120" cy="1621447"/>
          </a:xfrm>
          <a:prstGeom prst="rect">
            <a:avLst/>
          </a:prstGeom>
          <a:noFill/>
          <a:ln w="9525">
            <a:noFill/>
            <a:miter lim="800000"/>
            <a:headEnd/>
            <a:tailEnd/>
          </a:ln>
        </p:spPr>
        <p:txBody>
          <a:bodyPr lIns="72000" tIns="0" rIns="0" bIns="0"/>
          <a:lstStyle/>
          <a:p>
            <a:pPr defTabSz="801688" fontAlgn="base">
              <a:spcBef>
                <a:spcPct val="20000"/>
              </a:spcBef>
              <a:spcAft>
                <a:spcPct val="0"/>
              </a:spcAft>
            </a:pPr>
            <a:r>
              <a:rPr lang="de-DE" sz="1400" dirty="0">
                <a:solidFill>
                  <a:schemeClr val="tx2"/>
                </a:solidFill>
                <a:latin typeface="Helvetica" charset="0"/>
                <a:ea typeface="Helvetica" charset="0"/>
                <a:cs typeface="Helvetica" charset="0"/>
              </a:rPr>
              <a:t>Eligible clinicians not meeting Advanced APM thresholds, but coming close</a:t>
            </a:r>
          </a:p>
        </p:txBody>
      </p:sp>
      <p:sp>
        <p:nvSpPr>
          <p:cNvPr id="76" name="Text Box 36"/>
          <p:cNvSpPr txBox="1">
            <a:spLocks noChangeArrowheads="1"/>
          </p:cNvSpPr>
          <p:nvPr/>
        </p:nvSpPr>
        <p:spPr bwMode="gray">
          <a:xfrm>
            <a:off x="383127" y="3493609"/>
            <a:ext cx="2062589" cy="1294461"/>
          </a:xfrm>
          <a:prstGeom prst="rect">
            <a:avLst/>
          </a:prstGeom>
          <a:noFill/>
          <a:ln w="9525">
            <a:noFill/>
            <a:miter lim="800000"/>
            <a:headEnd/>
            <a:tailEnd/>
          </a:ln>
        </p:spPr>
        <p:txBody>
          <a:bodyPr lIns="72000" tIns="0" rIns="0" bIns="0"/>
          <a:lstStyle/>
          <a:p>
            <a:pPr defTabSz="801688" fontAlgn="base">
              <a:spcBef>
                <a:spcPct val="20000"/>
              </a:spcBef>
              <a:spcAft>
                <a:spcPct val="0"/>
              </a:spcAft>
            </a:pPr>
            <a:r>
              <a:rPr lang="de-DE" sz="1400" dirty="0">
                <a:solidFill>
                  <a:schemeClr val="tx2"/>
                </a:solidFill>
                <a:latin typeface="Helvetica" charset="0"/>
                <a:ea typeface="Helvetica" charset="0"/>
                <a:cs typeface="Helvetica" charset="0"/>
              </a:rPr>
              <a:t>Eligible clinicians not meeting APM thresholds, or low-volume or new to Medicare exclusions</a:t>
            </a:r>
          </a:p>
        </p:txBody>
      </p:sp>
      <p:sp>
        <p:nvSpPr>
          <p:cNvPr id="77" name="Text Box 36"/>
          <p:cNvSpPr txBox="1">
            <a:spLocks noChangeArrowheads="1"/>
          </p:cNvSpPr>
          <p:nvPr/>
        </p:nvSpPr>
        <p:spPr bwMode="gray">
          <a:xfrm>
            <a:off x="9146569" y="3520676"/>
            <a:ext cx="2225309" cy="922805"/>
          </a:xfrm>
          <a:prstGeom prst="rect">
            <a:avLst/>
          </a:prstGeom>
          <a:noFill/>
          <a:ln w="9525">
            <a:noFill/>
            <a:miter lim="800000"/>
            <a:headEnd/>
            <a:tailEnd/>
          </a:ln>
        </p:spPr>
        <p:txBody>
          <a:bodyPr lIns="72000" tIns="0" rIns="0" bIns="0"/>
          <a:lstStyle/>
          <a:p>
            <a:pPr defTabSz="801688" fontAlgn="base">
              <a:spcBef>
                <a:spcPct val="20000"/>
              </a:spcBef>
              <a:spcAft>
                <a:spcPct val="0"/>
              </a:spcAft>
            </a:pPr>
            <a:r>
              <a:rPr lang="de-DE" sz="1400" dirty="0">
                <a:solidFill>
                  <a:srgbClr val="FFFFFF"/>
                </a:solidFill>
                <a:latin typeface="Helvetica" charset="0"/>
                <a:ea typeface="Helvetica" charset="0"/>
                <a:cs typeface="Helvetica" charset="0"/>
              </a:rPr>
              <a:t>Eligible clinicians meeting full </a:t>
            </a:r>
            <a:r>
              <a:rPr lang="de-DE" sz="1400" dirty="0" smtClean="0">
                <a:solidFill>
                  <a:srgbClr val="FFFFFF"/>
                </a:solidFill>
                <a:latin typeface="Helvetica" charset="0"/>
                <a:ea typeface="Helvetica" charset="0"/>
                <a:cs typeface="Helvetica" charset="0"/>
              </a:rPr>
              <a:t>participation </a:t>
            </a:r>
            <a:r>
              <a:rPr lang="de-DE" sz="1400" dirty="0">
                <a:solidFill>
                  <a:srgbClr val="FFFFFF"/>
                </a:solidFill>
                <a:latin typeface="Helvetica" charset="0"/>
                <a:ea typeface="Helvetica" charset="0"/>
                <a:cs typeface="Helvetica" charset="0"/>
              </a:rPr>
              <a:t>thresholds in </a:t>
            </a:r>
            <a:r>
              <a:rPr lang="de-DE" sz="1400" dirty="0" smtClean="0">
                <a:solidFill>
                  <a:srgbClr val="FFFFFF"/>
                </a:solidFill>
                <a:latin typeface="Helvetica" charset="0"/>
                <a:ea typeface="Helvetica" charset="0"/>
                <a:cs typeface="Helvetica" charset="0"/>
              </a:rPr>
              <a:t>Advanced </a:t>
            </a:r>
            <a:r>
              <a:rPr lang="de-DE" sz="1400" dirty="0">
                <a:solidFill>
                  <a:srgbClr val="FFFFFF"/>
                </a:solidFill>
                <a:latin typeface="Helvetica" charset="0"/>
                <a:ea typeface="Helvetica" charset="0"/>
                <a:cs typeface="Helvetica" charset="0"/>
              </a:rPr>
              <a:t>APMs</a:t>
            </a:r>
          </a:p>
        </p:txBody>
      </p:sp>
      <p:sp>
        <p:nvSpPr>
          <p:cNvPr id="78" name="Text Box 6"/>
          <p:cNvSpPr txBox="1">
            <a:spLocks noChangeAspect="1" noChangeArrowheads="1"/>
          </p:cNvSpPr>
          <p:nvPr/>
        </p:nvSpPr>
        <p:spPr bwMode="gray">
          <a:xfrm>
            <a:off x="383127" y="2594723"/>
            <a:ext cx="2026816" cy="828089"/>
          </a:xfrm>
          <a:prstGeom prst="rect">
            <a:avLst/>
          </a:prstGeom>
          <a:noFill/>
          <a:ln w="9525">
            <a:noFill/>
            <a:miter lim="800000"/>
            <a:headEnd/>
            <a:tailEnd/>
          </a:ln>
        </p:spPr>
        <p:txBody>
          <a:bodyPr wrap="square" lIns="90000" tIns="90000" rIns="72000" bIns="90000">
            <a:noAutofit/>
          </a:bodyPr>
          <a:lstStyle/>
          <a:p>
            <a:pPr defTabSz="801688" fontAlgn="base">
              <a:spcBef>
                <a:spcPts val="300"/>
              </a:spcBef>
              <a:spcAft>
                <a:spcPct val="0"/>
              </a:spcAft>
            </a:pPr>
            <a:r>
              <a:rPr lang="de-DE" sz="2100" b="1" dirty="0">
                <a:solidFill>
                  <a:schemeClr val="accent2"/>
                </a:solidFill>
                <a:latin typeface="Gotham-Bold" charset="0"/>
                <a:ea typeface="Gotham-Bold" charset="0"/>
                <a:cs typeface="Gotham-Bold" charset="0"/>
              </a:rPr>
              <a:t>MIPS Eligible Clinician</a:t>
            </a:r>
          </a:p>
        </p:txBody>
      </p:sp>
      <p:sp>
        <p:nvSpPr>
          <p:cNvPr id="79" name="Text Box 16"/>
          <p:cNvSpPr txBox="1">
            <a:spLocks noChangeAspect="1" noChangeArrowheads="1"/>
          </p:cNvSpPr>
          <p:nvPr/>
        </p:nvSpPr>
        <p:spPr bwMode="gray">
          <a:xfrm>
            <a:off x="3112355" y="2609257"/>
            <a:ext cx="1952947" cy="828089"/>
          </a:xfrm>
          <a:prstGeom prst="rect">
            <a:avLst/>
          </a:prstGeom>
          <a:noFill/>
          <a:ln w="9525">
            <a:noFill/>
            <a:miter lim="800000"/>
            <a:headEnd/>
            <a:tailEnd/>
          </a:ln>
        </p:spPr>
        <p:txBody>
          <a:bodyPr lIns="90000" tIns="90000" rIns="72000" bIns="90000">
            <a:noAutofit/>
          </a:bodyPr>
          <a:lstStyle/>
          <a:p>
            <a:pPr defTabSz="801688" fontAlgn="base">
              <a:spcBef>
                <a:spcPts val="300"/>
              </a:spcBef>
              <a:spcAft>
                <a:spcPct val="0"/>
              </a:spcAft>
            </a:pPr>
            <a:r>
              <a:rPr lang="de-DE" sz="2100" b="1" dirty="0">
                <a:solidFill>
                  <a:srgbClr val="246797"/>
                </a:solidFill>
                <a:latin typeface="Gotham-Bold" charset="0"/>
                <a:ea typeface="Gotham-Bold" charset="0"/>
                <a:cs typeface="Gotham-Bold" charset="0"/>
              </a:rPr>
              <a:t>MIPS APM Participant</a:t>
            </a:r>
          </a:p>
        </p:txBody>
      </p:sp>
      <p:sp>
        <p:nvSpPr>
          <p:cNvPr id="80" name="Text Box 26"/>
          <p:cNvSpPr txBox="1">
            <a:spLocks noChangeAspect="1" noChangeArrowheads="1"/>
          </p:cNvSpPr>
          <p:nvPr/>
        </p:nvSpPr>
        <p:spPr bwMode="gray">
          <a:xfrm>
            <a:off x="9089570" y="2602041"/>
            <a:ext cx="2856224" cy="1083417"/>
          </a:xfrm>
          <a:prstGeom prst="rect">
            <a:avLst/>
          </a:prstGeom>
          <a:noFill/>
          <a:ln w="9525">
            <a:noFill/>
            <a:miter lim="800000"/>
            <a:headEnd/>
            <a:tailEnd/>
          </a:ln>
        </p:spPr>
        <p:txBody>
          <a:bodyPr lIns="90000" tIns="90000" rIns="72000" bIns="90000">
            <a:noAutofit/>
          </a:bodyPr>
          <a:lstStyle/>
          <a:p>
            <a:pPr defTabSz="801688" fontAlgn="base">
              <a:spcBef>
                <a:spcPts val="300"/>
              </a:spcBef>
              <a:spcAft>
                <a:spcPct val="0"/>
              </a:spcAft>
            </a:pPr>
            <a:r>
              <a:rPr lang="de-DE" sz="2100" b="1" dirty="0" smtClean="0">
                <a:solidFill>
                  <a:srgbClr val="FFFFFF"/>
                </a:solidFill>
                <a:latin typeface="Gotham-Bold" charset="0"/>
                <a:ea typeface="Gotham-Bold" charset="0"/>
                <a:cs typeface="Gotham-Bold" charset="0"/>
              </a:rPr>
              <a:t>Advanced APM Qualifying Clinician</a:t>
            </a:r>
            <a:endParaRPr lang="de-DE" sz="2100" b="1" dirty="0">
              <a:solidFill>
                <a:srgbClr val="FFFFFF"/>
              </a:solidFill>
              <a:latin typeface="Gotham-Bold" charset="0"/>
              <a:ea typeface="Gotham-Bold" charset="0"/>
              <a:cs typeface="Gotham-Bold" charset="0"/>
            </a:endParaRPr>
          </a:p>
        </p:txBody>
      </p:sp>
      <p:sp>
        <p:nvSpPr>
          <p:cNvPr id="81" name="Text Box 21"/>
          <p:cNvSpPr txBox="1">
            <a:spLocks noChangeAspect="1" noChangeArrowheads="1"/>
          </p:cNvSpPr>
          <p:nvPr/>
        </p:nvSpPr>
        <p:spPr bwMode="gray">
          <a:xfrm>
            <a:off x="5844829" y="2604734"/>
            <a:ext cx="2851011" cy="808067"/>
          </a:xfrm>
          <a:prstGeom prst="rect">
            <a:avLst/>
          </a:prstGeom>
          <a:noFill/>
          <a:ln w="9525">
            <a:noFill/>
            <a:miter lim="800000"/>
            <a:headEnd/>
            <a:tailEnd/>
          </a:ln>
        </p:spPr>
        <p:txBody>
          <a:bodyPr wrap="square" lIns="90000" tIns="90000" rIns="72000" bIns="90000">
            <a:noAutofit/>
          </a:bodyPr>
          <a:lstStyle/>
          <a:p>
            <a:pPr defTabSz="801688" fontAlgn="base">
              <a:spcBef>
                <a:spcPts val="300"/>
              </a:spcBef>
              <a:spcAft>
                <a:spcPct val="0"/>
              </a:spcAft>
            </a:pPr>
            <a:r>
              <a:rPr lang="de-DE" sz="2100" b="1">
                <a:solidFill>
                  <a:srgbClr val="664F8A"/>
                </a:solidFill>
                <a:latin typeface="Gotham-Bold" charset="0"/>
                <a:ea typeface="Gotham-Bold" charset="0"/>
                <a:cs typeface="Gotham-Bold" charset="0"/>
              </a:rPr>
              <a:t>Partial Qualifying APM Clinician</a:t>
            </a:r>
            <a:endParaRPr lang="de-DE" sz="2100" b="1" dirty="0">
              <a:solidFill>
                <a:srgbClr val="664F8A"/>
              </a:solidFill>
              <a:latin typeface="Gotham-Bold" charset="0"/>
              <a:ea typeface="Gotham-Bold" charset="0"/>
              <a:cs typeface="Gotham-Bold" charset="0"/>
            </a:endParaRPr>
          </a:p>
        </p:txBody>
      </p:sp>
      <p:sp>
        <p:nvSpPr>
          <p:cNvPr id="82" name="TextBox 81"/>
          <p:cNvSpPr txBox="1"/>
          <p:nvPr/>
        </p:nvSpPr>
        <p:spPr>
          <a:xfrm>
            <a:off x="0" y="1994304"/>
            <a:ext cx="5750496" cy="246221"/>
          </a:xfrm>
          <a:prstGeom prst="rect">
            <a:avLst/>
          </a:prstGeom>
          <a:noFill/>
        </p:spPr>
        <p:txBody>
          <a:bodyPr wrap="square" lIns="0" tIns="0" rIns="0" bIns="0" rtlCol="0">
            <a:spAutoFit/>
          </a:bodyPr>
          <a:lstStyle/>
          <a:p>
            <a:pPr algn="ctr" fontAlgn="base">
              <a:spcBef>
                <a:spcPct val="0"/>
              </a:spcBef>
              <a:spcAft>
                <a:spcPct val="0"/>
              </a:spcAft>
            </a:pPr>
            <a:r>
              <a:rPr lang="en-US" sz="1600" b="1" dirty="0" smtClean="0">
                <a:solidFill>
                  <a:srgbClr val="6D6E71"/>
                </a:solidFill>
                <a:latin typeface="Helvetica" charset="0"/>
                <a:ea typeface="Helvetica" charset="0"/>
                <a:cs typeface="Helvetica" charset="0"/>
              </a:rPr>
              <a:t>SUBJECT TO MIPS</a:t>
            </a:r>
            <a:endParaRPr lang="en-US" sz="1600" b="1" dirty="0">
              <a:solidFill>
                <a:srgbClr val="6D6E71"/>
              </a:solidFill>
              <a:latin typeface="Helvetica" charset="0"/>
              <a:ea typeface="Helvetica" charset="0"/>
              <a:cs typeface="Helvetica" charset="0"/>
            </a:endParaRPr>
          </a:p>
        </p:txBody>
      </p:sp>
      <p:sp>
        <p:nvSpPr>
          <p:cNvPr id="83" name="Half Frame 45"/>
          <p:cNvSpPr/>
          <p:nvPr/>
        </p:nvSpPr>
        <p:spPr>
          <a:xfrm rot="7980000">
            <a:off x="2549618" y="2860895"/>
            <a:ext cx="315247" cy="295743"/>
          </a:xfrm>
          <a:custGeom>
            <a:avLst/>
            <a:gdLst>
              <a:gd name="connsiteX0" fmla="*/ 0 w 1235857"/>
              <a:gd name="connsiteY0" fmla="*/ 0 h 1159395"/>
              <a:gd name="connsiteX1" fmla="*/ 1235857 w 1235857"/>
              <a:gd name="connsiteY1" fmla="*/ 0 h 1159395"/>
              <a:gd name="connsiteX2" fmla="*/ 823909 w 1235857"/>
              <a:gd name="connsiteY2" fmla="*/ 386461 h 1159395"/>
              <a:gd name="connsiteX3" fmla="*/ 386461 w 1235857"/>
              <a:gd name="connsiteY3" fmla="*/ 386461 h 1159395"/>
              <a:gd name="connsiteX4" fmla="*/ 386461 w 1235857"/>
              <a:gd name="connsiteY4" fmla="*/ 796844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823909 w 1235857"/>
              <a:gd name="connsiteY2" fmla="*/ 386461 h 1159395"/>
              <a:gd name="connsiteX3" fmla="*/ 386461 w 1235857"/>
              <a:gd name="connsiteY3" fmla="*/ 386461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386461 w 1235857"/>
              <a:gd name="connsiteY3" fmla="*/ 386461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120197 w 1235857"/>
              <a:gd name="connsiteY3" fmla="*/ 100927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161732 w 1235857"/>
              <a:gd name="connsiteY3" fmla="*/ 160532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062088 w 1235857"/>
              <a:gd name="connsiteY2" fmla="*/ 150308 h 1159395"/>
              <a:gd name="connsiteX3" fmla="*/ 161732 w 1235857"/>
              <a:gd name="connsiteY3" fmla="*/ 160532 h 1159395"/>
              <a:gd name="connsiteX4" fmla="*/ 154033 w 1235857"/>
              <a:gd name="connsiteY4" fmla="*/ 999539 h 1159395"/>
              <a:gd name="connsiteX5" fmla="*/ 0 w 1235857"/>
              <a:gd name="connsiteY5" fmla="*/ 1159395 h 1159395"/>
              <a:gd name="connsiteX6" fmla="*/ 0 w 1235857"/>
              <a:gd name="connsiteY6" fmla="*/ 0 h 115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857" h="1159395">
                <a:moveTo>
                  <a:pt x="0" y="0"/>
                </a:moveTo>
                <a:lnTo>
                  <a:pt x="1235857" y="0"/>
                </a:lnTo>
                <a:lnTo>
                  <a:pt x="1062088" y="150308"/>
                </a:lnTo>
                <a:lnTo>
                  <a:pt x="161732" y="160532"/>
                </a:lnTo>
                <a:cubicBezTo>
                  <a:pt x="159166" y="440201"/>
                  <a:pt x="156599" y="719870"/>
                  <a:pt x="154033" y="999539"/>
                </a:cubicBezTo>
                <a:lnTo>
                  <a:pt x="0" y="1159395"/>
                </a:lnTo>
                <a:lnTo>
                  <a:pt x="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sp>
        <p:nvSpPr>
          <p:cNvPr id="84" name="Half Frame 45"/>
          <p:cNvSpPr/>
          <p:nvPr/>
        </p:nvSpPr>
        <p:spPr>
          <a:xfrm rot="7980000">
            <a:off x="5031875" y="2875430"/>
            <a:ext cx="315247" cy="295743"/>
          </a:xfrm>
          <a:custGeom>
            <a:avLst/>
            <a:gdLst>
              <a:gd name="connsiteX0" fmla="*/ 0 w 1235857"/>
              <a:gd name="connsiteY0" fmla="*/ 0 h 1159395"/>
              <a:gd name="connsiteX1" fmla="*/ 1235857 w 1235857"/>
              <a:gd name="connsiteY1" fmla="*/ 0 h 1159395"/>
              <a:gd name="connsiteX2" fmla="*/ 823909 w 1235857"/>
              <a:gd name="connsiteY2" fmla="*/ 386461 h 1159395"/>
              <a:gd name="connsiteX3" fmla="*/ 386461 w 1235857"/>
              <a:gd name="connsiteY3" fmla="*/ 386461 h 1159395"/>
              <a:gd name="connsiteX4" fmla="*/ 386461 w 1235857"/>
              <a:gd name="connsiteY4" fmla="*/ 796844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823909 w 1235857"/>
              <a:gd name="connsiteY2" fmla="*/ 386461 h 1159395"/>
              <a:gd name="connsiteX3" fmla="*/ 386461 w 1235857"/>
              <a:gd name="connsiteY3" fmla="*/ 386461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386461 w 1235857"/>
              <a:gd name="connsiteY3" fmla="*/ 386461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120197 w 1235857"/>
              <a:gd name="connsiteY3" fmla="*/ 100927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161732 w 1235857"/>
              <a:gd name="connsiteY3" fmla="*/ 160532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062088 w 1235857"/>
              <a:gd name="connsiteY2" fmla="*/ 150308 h 1159395"/>
              <a:gd name="connsiteX3" fmla="*/ 161732 w 1235857"/>
              <a:gd name="connsiteY3" fmla="*/ 160532 h 1159395"/>
              <a:gd name="connsiteX4" fmla="*/ 154033 w 1235857"/>
              <a:gd name="connsiteY4" fmla="*/ 999539 h 1159395"/>
              <a:gd name="connsiteX5" fmla="*/ 0 w 1235857"/>
              <a:gd name="connsiteY5" fmla="*/ 1159395 h 1159395"/>
              <a:gd name="connsiteX6" fmla="*/ 0 w 1235857"/>
              <a:gd name="connsiteY6" fmla="*/ 0 h 115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857" h="1159395">
                <a:moveTo>
                  <a:pt x="0" y="0"/>
                </a:moveTo>
                <a:lnTo>
                  <a:pt x="1235857" y="0"/>
                </a:lnTo>
                <a:lnTo>
                  <a:pt x="1062088" y="150308"/>
                </a:lnTo>
                <a:lnTo>
                  <a:pt x="161732" y="160532"/>
                </a:lnTo>
                <a:cubicBezTo>
                  <a:pt x="159166" y="440201"/>
                  <a:pt x="156599" y="719870"/>
                  <a:pt x="154033" y="999539"/>
                </a:cubicBezTo>
                <a:lnTo>
                  <a:pt x="0" y="1159395"/>
                </a:lnTo>
                <a:lnTo>
                  <a:pt x="0" y="0"/>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sp>
        <p:nvSpPr>
          <p:cNvPr id="85" name="Half Frame 45"/>
          <p:cNvSpPr/>
          <p:nvPr/>
        </p:nvSpPr>
        <p:spPr>
          <a:xfrm rot="7980000">
            <a:off x="8418842" y="2875430"/>
            <a:ext cx="315247" cy="295743"/>
          </a:xfrm>
          <a:custGeom>
            <a:avLst/>
            <a:gdLst>
              <a:gd name="connsiteX0" fmla="*/ 0 w 1235857"/>
              <a:gd name="connsiteY0" fmla="*/ 0 h 1159395"/>
              <a:gd name="connsiteX1" fmla="*/ 1235857 w 1235857"/>
              <a:gd name="connsiteY1" fmla="*/ 0 h 1159395"/>
              <a:gd name="connsiteX2" fmla="*/ 823909 w 1235857"/>
              <a:gd name="connsiteY2" fmla="*/ 386461 h 1159395"/>
              <a:gd name="connsiteX3" fmla="*/ 386461 w 1235857"/>
              <a:gd name="connsiteY3" fmla="*/ 386461 h 1159395"/>
              <a:gd name="connsiteX4" fmla="*/ 386461 w 1235857"/>
              <a:gd name="connsiteY4" fmla="*/ 796844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823909 w 1235857"/>
              <a:gd name="connsiteY2" fmla="*/ 386461 h 1159395"/>
              <a:gd name="connsiteX3" fmla="*/ 386461 w 1235857"/>
              <a:gd name="connsiteY3" fmla="*/ 386461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386461 w 1235857"/>
              <a:gd name="connsiteY3" fmla="*/ 386461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120197 w 1235857"/>
              <a:gd name="connsiteY3" fmla="*/ 100927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102436 w 1235857"/>
              <a:gd name="connsiteY2" fmla="*/ 112683 h 1159395"/>
              <a:gd name="connsiteX3" fmla="*/ 161732 w 1235857"/>
              <a:gd name="connsiteY3" fmla="*/ 160532 h 1159395"/>
              <a:gd name="connsiteX4" fmla="*/ 154033 w 1235857"/>
              <a:gd name="connsiteY4" fmla="*/ 999539 h 1159395"/>
              <a:gd name="connsiteX5" fmla="*/ 0 w 1235857"/>
              <a:gd name="connsiteY5" fmla="*/ 1159395 h 1159395"/>
              <a:gd name="connsiteX6" fmla="*/ 0 w 1235857"/>
              <a:gd name="connsiteY6" fmla="*/ 0 h 1159395"/>
              <a:gd name="connsiteX0" fmla="*/ 0 w 1235857"/>
              <a:gd name="connsiteY0" fmla="*/ 0 h 1159395"/>
              <a:gd name="connsiteX1" fmla="*/ 1235857 w 1235857"/>
              <a:gd name="connsiteY1" fmla="*/ 0 h 1159395"/>
              <a:gd name="connsiteX2" fmla="*/ 1062088 w 1235857"/>
              <a:gd name="connsiteY2" fmla="*/ 150308 h 1159395"/>
              <a:gd name="connsiteX3" fmla="*/ 161732 w 1235857"/>
              <a:gd name="connsiteY3" fmla="*/ 160532 h 1159395"/>
              <a:gd name="connsiteX4" fmla="*/ 154033 w 1235857"/>
              <a:gd name="connsiteY4" fmla="*/ 999539 h 1159395"/>
              <a:gd name="connsiteX5" fmla="*/ 0 w 1235857"/>
              <a:gd name="connsiteY5" fmla="*/ 1159395 h 1159395"/>
              <a:gd name="connsiteX6" fmla="*/ 0 w 1235857"/>
              <a:gd name="connsiteY6" fmla="*/ 0 h 115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857" h="1159395">
                <a:moveTo>
                  <a:pt x="0" y="0"/>
                </a:moveTo>
                <a:lnTo>
                  <a:pt x="1235857" y="0"/>
                </a:lnTo>
                <a:lnTo>
                  <a:pt x="1062088" y="150308"/>
                </a:lnTo>
                <a:lnTo>
                  <a:pt x="161732" y="160532"/>
                </a:lnTo>
                <a:cubicBezTo>
                  <a:pt x="159166" y="440201"/>
                  <a:pt x="156599" y="719870"/>
                  <a:pt x="154033" y="999539"/>
                </a:cubicBezTo>
                <a:lnTo>
                  <a:pt x="0" y="1159395"/>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sp>
        <p:nvSpPr>
          <p:cNvPr id="86" name="Text Box 36"/>
          <p:cNvSpPr txBox="1">
            <a:spLocks noChangeArrowheads="1"/>
          </p:cNvSpPr>
          <p:nvPr/>
        </p:nvSpPr>
        <p:spPr bwMode="gray">
          <a:xfrm>
            <a:off x="3142431" y="3520676"/>
            <a:ext cx="2155610" cy="1613496"/>
          </a:xfrm>
          <a:prstGeom prst="rect">
            <a:avLst/>
          </a:prstGeom>
          <a:noFill/>
          <a:ln w="9525">
            <a:noFill/>
            <a:miter lim="800000"/>
            <a:headEnd/>
            <a:tailEnd/>
          </a:ln>
        </p:spPr>
        <p:txBody>
          <a:bodyPr lIns="72000" tIns="0" rIns="0" bIns="0"/>
          <a:lstStyle/>
          <a:p>
            <a:pPr defTabSz="801688" fontAlgn="base">
              <a:spcBef>
                <a:spcPct val="20000"/>
              </a:spcBef>
              <a:spcAft>
                <a:spcPct val="0"/>
              </a:spcAft>
            </a:pPr>
            <a:r>
              <a:rPr lang="de-DE" sz="1400" dirty="0">
                <a:solidFill>
                  <a:schemeClr val="tx2"/>
                </a:solidFill>
                <a:latin typeface="Helvetica" charset="0"/>
                <a:ea typeface="Helvetica" charset="0"/>
                <a:cs typeface="Helvetica" charset="0"/>
              </a:rPr>
              <a:t>MIPS </a:t>
            </a:r>
            <a:r>
              <a:rPr lang="de-DE" sz="1400" dirty="0" smtClean="0">
                <a:solidFill>
                  <a:schemeClr val="tx2"/>
                </a:solidFill>
                <a:latin typeface="Helvetica" charset="0"/>
                <a:ea typeface="Helvetica" charset="0"/>
                <a:cs typeface="Helvetica" charset="0"/>
              </a:rPr>
              <a:t>eligible clinicians participating in Advanced </a:t>
            </a:r>
            <a:r>
              <a:rPr lang="de-DE" sz="1400" dirty="0">
                <a:solidFill>
                  <a:schemeClr val="tx2"/>
                </a:solidFill>
                <a:latin typeface="Helvetica" charset="0"/>
                <a:ea typeface="Helvetica" charset="0"/>
                <a:cs typeface="Helvetica" charset="0"/>
              </a:rPr>
              <a:t>APM </a:t>
            </a:r>
            <a:r>
              <a:rPr lang="de-DE" sz="1400" dirty="0" smtClean="0">
                <a:solidFill>
                  <a:schemeClr val="tx2"/>
                </a:solidFill>
                <a:latin typeface="Helvetica" charset="0"/>
                <a:ea typeface="Helvetica" charset="0"/>
                <a:cs typeface="Helvetica" charset="0"/>
              </a:rPr>
              <a:t>models—plus </a:t>
            </a:r>
            <a:r>
              <a:rPr lang="de-DE" sz="1400" dirty="0">
                <a:solidFill>
                  <a:schemeClr val="tx2"/>
                </a:solidFill>
                <a:latin typeface="Helvetica" charset="0"/>
                <a:ea typeface="Helvetica" charset="0"/>
                <a:cs typeface="Helvetica" charset="0"/>
              </a:rPr>
              <a:t>MSSP Track 1 &amp; </a:t>
            </a:r>
            <a:r>
              <a:rPr lang="de-DE" sz="1400" dirty="0" smtClean="0">
                <a:solidFill>
                  <a:schemeClr val="tx2"/>
                </a:solidFill>
                <a:latin typeface="Helvetica" charset="0"/>
                <a:ea typeface="Helvetica" charset="0"/>
                <a:cs typeface="Helvetica" charset="0"/>
              </a:rPr>
              <a:t>one-sided OCM—but below partial qualifying thresholds</a:t>
            </a:r>
            <a:endParaRPr lang="de-DE" sz="1400" dirty="0">
              <a:solidFill>
                <a:schemeClr val="tx2"/>
              </a:solidFill>
              <a:latin typeface="Helvetica" charset="0"/>
              <a:ea typeface="Helvetica" charset="0"/>
              <a:cs typeface="Helvetica" charset="0"/>
            </a:endParaRPr>
          </a:p>
        </p:txBody>
      </p:sp>
      <p:cxnSp>
        <p:nvCxnSpPr>
          <p:cNvPr id="4" name="Straight Connector 3"/>
          <p:cNvCxnSpPr/>
          <p:nvPr/>
        </p:nvCxnSpPr>
        <p:spPr>
          <a:xfrm>
            <a:off x="5678578" y="1828800"/>
            <a:ext cx="0" cy="4582274"/>
          </a:xfrm>
          <a:prstGeom prst="line">
            <a:avLst/>
          </a:prstGeom>
          <a:ln w="28575">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55058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300" dirty="0" smtClean="0"/>
              <a:t>Merit-based Incentive Payment System (“MIPS”) Structure</a:t>
            </a:r>
            <a:endParaRPr lang="en-US" sz="3300" dirty="0"/>
          </a:p>
        </p:txBody>
      </p:sp>
      <p:graphicFrame>
        <p:nvGraphicFramePr>
          <p:cNvPr id="37" name="Diagram 36"/>
          <p:cNvGraphicFramePr/>
          <p:nvPr>
            <p:extLst/>
          </p:nvPr>
        </p:nvGraphicFramePr>
        <p:xfrm>
          <a:off x="674786" y="1377112"/>
          <a:ext cx="10972800" cy="497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49105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MACRA Physician Payment Adjustments </a:t>
            </a:r>
            <a:endParaRPr lang="en-US" dirty="0"/>
          </a:p>
        </p:txBody>
      </p:sp>
      <p:graphicFrame>
        <p:nvGraphicFramePr>
          <p:cNvPr id="37" name="Table 36"/>
          <p:cNvGraphicFramePr>
            <a:graphicFrameLocks noGrp="1"/>
          </p:cNvGraphicFramePr>
          <p:nvPr>
            <p:extLst/>
          </p:nvPr>
        </p:nvGraphicFramePr>
        <p:xfrm>
          <a:off x="495297" y="1169079"/>
          <a:ext cx="11207022" cy="5191125"/>
        </p:xfrm>
        <a:graphic>
          <a:graphicData uri="http://schemas.openxmlformats.org/drawingml/2006/table">
            <a:tbl>
              <a:tblPr/>
              <a:tblGrid>
                <a:gridCol w="905618"/>
                <a:gridCol w="905618"/>
                <a:gridCol w="905618"/>
                <a:gridCol w="905618"/>
                <a:gridCol w="905618"/>
                <a:gridCol w="905618"/>
                <a:gridCol w="905618"/>
                <a:gridCol w="905618"/>
                <a:gridCol w="905618"/>
                <a:gridCol w="905618"/>
                <a:gridCol w="905618"/>
                <a:gridCol w="1245224"/>
              </a:tblGrid>
              <a:tr h="230297">
                <a:tc>
                  <a:txBody>
                    <a:bodyPr/>
                    <a:lstStyle/>
                    <a:p>
                      <a:pPr algn="ctr" fontAlgn="ctr"/>
                      <a:r>
                        <a:rPr lang="en-US" sz="1500" b="1" i="0" u="none" strike="noStrike" dirty="0">
                          <a:solidFill>
                            <a:srgbClr val="FFFFFF"/>
                          </a:solidFill>
                          <a:effectLst/>
                          <a:latin typeface="Arial" panose="020B0604020202020204" pitchFamily="34" charset="0"/>
                        </a:rPr>
                        <a:t>2015</a:t>
                      </a:r>
                    </a:p>
                  </a:txBody>
                  <a:tcPr marL="9525" marR="9525" marT="9525" marB="0" anchor="ctr">
                    <a:lnL>
                      <a:noFill/>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2016</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2017</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2018</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2019</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2020</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2021</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2022</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2023</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2024</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2025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c>
                  <a:txBody>
                    <a:bodyPr/>
                    <a:lstStyle/>
                    <a:p>
                      <a:pPr algn="ctr" fontAlgn="ctr"/>
                      <a:r>
                        <a:rPr lang="en-US" sz="1500" b="1" i="0" u="none" strike="noStrike" dirty="0">
                          <a:solidFill>
                            <a:srgbClr val="FFFFFF"/>
                          </a:solidFill>
                          <a:effectLst/>
                          <a:latin typeface="Arial" panose="020B0604020202020204" pitchFamily="34" charset="0"/>
                        </a:rPr>
                        <a:t>2026+</a:t>
                      </a:r>
                    </a:p>
                  </a:txBody>
                  <a:tcPr marL="9525" marR="9525" marT="9525" marB="0" anchor="ctr">
                    <a:lnL w="6350" cap="flat" cmpd="sng" algn="ctr">
                      <a:solidFill>
                        <a:srgbClr val="D0CECE"/>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4546A"/>
                    </a:solidFill>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r>
              <a:tr h="230297">
                <a:tc gridSpan="12">
                  <a:txBody>
                    <a:bodyPr/>
                    <a:lstStyle/>
                    <a:p>
                      <a:pPr algn="ctr" fontAlgn="b"/>
                      <a:r>
                        <a:rPr lang="en-US" sz="1500" b="1" i="0" u="none" strike="noStrike" dirty="0">
                          <a:solidFill>
                            <a:srgbClr val="FFFFFF"/>
                          </a:solidFill>
                          <a:effectLst/>
                          <a:latin typeface="Arial" panose="020B0604020202020204" pitchFamily="34" charset="0"/>
                        </a:rPr>
                        <a:t>Annual Updates</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3554">
                <a:tc>
                  <a:txBody>
                    <a:bodyPr/>
                    <a:lstStyle/>
                    <a:p>
                      <a:pPr algn="ctr" fontAlgn="ctr"/>
                      <a:r>
                        <a:rPr lang="en-US" sz="1500" b="0" i="0" u="none" strike="noStrike" dirty="0">
                          <a:solidFill>
                            <a:srgbClr val="000000"/>
                          </a:solidFill>
                          <a:effectLst/>
                          <a:latin typeface="Arial" panose="020B0604020202020204" pitchFamily="34" charset="0"/>
                        </a:rPr>
                        <a:t>Jan-Jun</a:t>
                      </a:r>
                      <a:br>
                        <a:rPr lang="en-US" sz="1500" b="0" i="0" u="none" strike="noStrike" dirty="0">
                          <a:solidFill>
                            <a:srgbClr val="000000"/>
                          </a:solidFill>
                          <a:effectLst/>
                          <a:latin typeface="Arial" panose="020B0604020202020204" pitchFamily="34" charset="0"/>
                        </a:rPr>
                      </a:br>
                      <a:r>
                        <a:rPr lang="en-US" sz="1500" b="0" i="0" u="none" strike="noStrike" dirty="0">
                          <a:solidFill>
                            <a:srgbClr val="000000"/>
                          </a:solidFill>
                          <a:effectLst/>
                          <a:latin typeface="Arial" panose="020B0604020202020204" pitchFamily="34" charset="0"/>
                        </a:rPr>
                        <a:t>0%</a:t>
                      </a:r>
                      <a:br>
                        <a:rPr lang="en-US" sz="1500" b="0" i="0" u="none" strike="noStrike" dirty="0">
                          <a:solidFill>
                            <a:srgbClr val="000000"/>
                          </a:solidFill>
                          <a:effectLst/>
                          <a:latin typeface="Arial" panose="020B0604020202020204" pitchFamily="34" charset="0"/>
                        </a:rPr>
                      </a:br>
                      <a:r>
                        <a:rPr lang="en-US" sz="1500" b="0" i="0" u="none" strike="noStrike" dirty="0">
                          <a:solidFill>
                            <a:srgbClr val="000000"/>
                          </a:solidFill>
                          <a:effectLst/>
                          <a:latin typeface="Arial" panose="020B0604020202020204" pitchFamily="34" charset="0"/>
                        </a:rPr>
                        <a:t>Jul-Dec</a:t>
                      </a:r>
                      <a:br>
                        <a:rPr lang="en-US" sz="1500" b="0" i="0" u="none" strike="noStrike" dirty="0">
                          <a:solidFill>
                            <a:srgbClr val="000000"/>
                          </a:solidFill>
                          <a:effectLst/>
                          <a:latin typeface="Arial" panose="020B0604020202020204" pitchFamily="34" charset="0"/>
                        </a:rPr>
                      </a:br>
                      <a:r>
                        <a:rPr lang="en-US" sz="1500" b="0" i="0" u="none" strike="noStrike" dirty="0">
                          <a:solidFill>
                            <a:srgbClr val="000000"/>
                          </a:solidFill>
                          <a:effectLst/>
                          <a:latin typeface="Arial" panose="020B0604020202020204" pitchFamily="34" charset="0"/>
                        </a:rPr>
                        <a:t>0.5%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c>
                  <a:txBody>
                    <a:bodyPr/>
                    <a:lstStyle/>
                    <a:p>
                      <a:pPr algn="ctr" fontAlgn="ctr"/>
                      <a:r>
                        <a:rPr lang="en-US" sz="1500" b="0" i="0" u="none" strike="noStrike" dirty="0">
                          <a:solidFill>
                            <a:srgbClr val="000000"/>
                          </a:solidFill>
                          <a:effectLst/>
                          <a:latin typeface="Arial" panose="020B0604020202020204" pitchFamily="34" charset="0"/>
                        </a:rPr>
                        <a:t>MIPS: .25% </a:t>
                      </a:r>
                      <a:br>
                        <a:rPr lang="en-US" sz="1500" b="0" i="0" u="none" strike="noStrike" dirty="0">
                          <a:solidFill>
                            <a:srgbClr val="000000"/>
                          </a:solidFill>
                          <a:effectLst/>
                          <a:latin typeface="Arial" panose="020B0604020202020204" pitchFamily="34" charset="0"/>
                        </a:rPr>
                      </a:br>
                      <a:r>
                        <a:rPr lang="en-US" sz="1500" b="0" i="0" u="none" strike="noStrike" dirty="0">
                          <a:solidFill>
                            <a:srgbClr val="000000"/>
                          </a:solidFill>
                          <a:effectLst/>
                          <a:latin typeface="Arial" panose="020B0604020202020204" pitchFamily="34" charset="0"/>
                        </a:rPr>
                        <a:t>Qualified APMs: .75%</a:t>
                      </a:r>
                    </a:p>
                  </a:txBody>
                  <a:tcPr marL="9525" marR="9525" marT="9525" marB="0" anchor="ctr">
                    <a:lnL w="6350" cap="flat" cmpd="sng" algn="ctr">
                      <a:solidFill>
                        <a:srgbClr val="D0CECE"/>
                      </a:solidFill>
                      <a:prstDash val="solid"/>
                      <a:round/>
                      <a:headEnd type="none" w="med" len="med"/>
                      <a:tailEnd type="none" w="med" len="med"/>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4B084"/>
                    </a:solidFill>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a:noFill/>
                    </a:lnR>
                    <a:lnT w="6350" cap="flat" cmpd="sng" algn="ctr">
                      <a:solidFill>
                        <a:srgbClr val="D0CECE"/>
                      </a:solidFill>
                      <a:prstDash val="solid"/>
                      <a:round/>
                      <a:headEnd type="none" w="med" len="med"/>
                      <a:tailEnd type="none" w="med" len="med"/>
                    </a:lnT>
                    <a:lnB>
                      <a:noFill/>
                    </a:lnB>
                    <a:solidFill>
                      <a:srgbClr val="FFFFFF"/>
                    </a:solidFill>
                  </a:tcPr>
                </a:tc>
              </a:tr>
              <a:tr h="230756">
                <a:tc gridSpan="4">
                  <a:txBody>
                    <a:bodyPr/>
                    <a:lstStyle/>
                    <a:p>
                      <a:pPr algn="ctr" fontAlgn="b"/>
                      <a:r>
                        <a:rPr lang="en-US" sz="1500" b="1" i="0" u="none" strike="noStrike" dirty="0">
                          <a:solidFill>
                            <a:srgbClr val="FFFFFF"/>
                          </a:solidFill>
                          <a:effectLst/>
                          <a:latin typeface="Arial" panose="020B0604020202020204" pitchFamily="34" charset="0"/>
                        </a:rPr>
                        <a:t>PQRS, MU, VBM Max Penalties</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a:noFill/>
                    </a:lnR>
                    <a:lnT>
                      <a:noFill/>
                    </a:lnT>
                    <a:lnB w="6350" cap="flat" cmpd="sng" algn="ctr">
                      <a:solidFill>
                        <a:srgbClr val="D0CECE"/>
                      </a:solidFill>
                      <a:prstDash val="solid"/>
                      <a:round/>
                      <a:headEnd type="none" w="med" len="med"/>
                      <a:tailEnd type="none" w="med" len="med"/>
                    </a:lnB>
                    <a:solidFill>
                      <a:srgbClr val="FFFFFF"/>
                    </a:solidFill>
                  </a:tcPr>
                </a:tc>
              </a:tr>
              <a:tr h="230297">
                <a:tc>
                  <a:txBody>
                    <a:bodyPr/>
                    <a:lstStyle/>
                    <a:p>
                      <a:pPr algn="ctr" fontAlgn="ctr"/>
                      <a:r>
                        <a:rPr lang="en-US" sz="1500" b="0" i="0" u="none" strike="noStrike" dirty="0">
                          <a:solidFill>
                            <a:srgbClr val="000000"/>
                          </a:solidFill>
                          <a:effectLst/>
                          <a:latin typeface="Arial" panose="020B0604020202020204" pitchFamily="34" charset="0"/>
                        </a:rPr>
                        <a:t>-3.5%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ACB9CA"/>
                    </a:solidFill>
                  </a:tcPr>
                </a:tc>
                <a:tc>
                  <a:txBody>
                    <a:bodyPr/>
                    <a:lstStyle/>
                    <a:p>
                      <a:pPr algn="ctr" fontAlgn="ctr"/>
                      <a:r>
                        <a:rPr lang="en-US" sz="1500" b="0" i="0" u="none" strike="noStrike" dirty="0" smtClean="0">
                          <a:solidFill>
                            <a:srgbClr val="000000"/>
                          </a:solidFill>
                          <a:effectLst/>
                          <a:latin typeface="Arial" panose="020B0604020202020204" pitchFamily="34" charset="0"/>
                        </a:rPr>
                        <a:t>-6</a:t>
                      </a:r>
                      <a:r>
                        <a:rPr lang="en-US" sz="1500" b="0"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ACB9CA"/>
                    </a:solidFill>
                  </a:tcPr>
                </a:tc>
                <a:tc>
                  <a:txBody>
                    <a:bodyPr/>
                    <a:lstStyle/>
                    <a:p>
                      <a:pPr algn="ctr" fontAlgn="ctr"/>
                      <a:r>
                        <a:rPr lang="en-US" sz="1500" b="0"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ACB9CA"/>
                    </a:solidFill>
                  </a:tcPr>
                </a:tc>
                <a:tc>
                  <a:txBody>
                    <a:bodyPr/>
                    <a:lstStyle/>
                    <a:p>
                      <a:pPr algn="ctr" fontAlgn="ctr"/>
                      <a:r>
                        <a:rPr lang="en-US" sz="1500" b="0" i="0" u="none" strike="noStrike" dirty="0">
                          <a:solidFill>
                            <a:srgbClr val="000000"/>
                          </a:solidFill>
                          <a:effectLst/>
                          <a:latin typeface="Arial" panose="020B0604020202020204" pitchFamily="34" charset="0"/>
                        </a:rPr>
                        <a:t>TBD</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ACB9CA"/>
                    </a:solidFill>
                  </a:tcPr>
                </a:tc>
                <a:tc gridSpan="8">
                  <a:txBody>
                    <a:bodyPr/>
                    <a:lstStyle/>
                    <a:p>
                      <a:pPr algn="ctr" fontAlgn="t"/>
                      <a:r>
                        <a:rPr lang="en-US" sz="1500" b="1" i="0" u="none" strike="noStrike" dirty="0">
                          <a:solidFill>
                            <a:srgbClr val="FFFFFF"/>
                          </a:solidFill>
                          <a:effectLst/>
                          <a:latin typeface="Arial" panose="020B0604020202020204" pitchFamily="34" charset="0"/>
                        </a:rPr>
                        <a:t>PQRS, MU, VBM Measures Incorporated into </a:t>
                      </a:r>
                      <a:r>
                        <a:rPr lang="en-US" sz="1500" b="1" i="0" u="none" strike="noStrike" dirty="0" smtClean="0">
                          <a:solidFill>
                            <a:srgbClr val="FFFFFF"/>
                          </a:solidFill>
                          <a:effectLst/>
                          <a:latin typeface="Arial" panose="020B0604020202020204" pitchFamily="34" charset="0"/>
                        </a:rPr>
                        <a:t>MIPS</a:t>
                      </a:r>
                      <a:endParaRPr lang="en-US" sz="1500" b="1" i="0" u="none" strike="noStrike" dirty="0">
                        <a:solidFill>
                          <a:srgbClr val="FFFFFF"/>
                        </a:solidFill>
                        <a:effectLst/>
                        <a:latin typeface="Arial" panose="020B0604020202020204" pitchFamily="34" charset="0"/>
                      </a:endParaRPr>
                    </a:p>
                  </a:txBody>
                  <a:tcPr marL="9525" marR="9525" marT="9525" marB="0">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gridSpan="8">
                  <a:txBody>
                    <a:bodyPr/>
                    <a:lstStyle/>
                    <a:p>
                      <a:pPr algn="ctr" fontAlgn="ctr"/>
                      <a:r>
                        <a:rPr lang="en-US" sz="1500" b="1" i="0" u="none" strike="noStrike" dirty="0">
                          <a:solidFill>
                            <a:srgbClr val="FFFFFF"/>
                          </a:solidFill>
                          <a:effectLst/>
                          <a:latin typeface="Arial" panose="020B0604020202020204" pitchFamily="34" charset="0"/>
                        </a:rPr>
                        <a:t>MIPS Baseline Payment Adjustment</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756">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ctr" fontAlgn="ctr"/>
                      <a:r>
                        <a:rPr lang="en-US" sz="1500" b="0" i="0" u="none" strike="noStrike" dirty="0" smtClean="0">
                          <a:solidFill>
                            <a:srgbClr val="000000"/>
                          </a:solidFill>
                          <a:effectLst/>
                          <a:latin typeface="Arial" panose="020B0604020202020204" pitchFamily="34" charset="0"/>
                        </a:rPr>
                        <a:t>(+/-)</a:t>
                      </a:r>
                      <a:r>
                        <a:rPr lang="en-US" sz="1500" b="0" i="0" u="none" strike="noStrike" baseline="0" dirty="0" smtClean="0">
                          <a:solidFill>
                            <a:srgbClr val="000000"/>
                          </a:solidFill>
                          <a:effectLst/>
                          <a:latin typeface="Arial" panose="020B0604020202020204" pitchFamily="34" charset="0"/>
                        </a:rPr>
                        <a:t> 4</a:t>
                      </a:r>
                      <a:r>
                        <a:rPr lang="en-US" sz="1500" b="0" i="0" u="none" strike="noStrike" dirty="0" smtClean="0">
                          <a:solidFill>
                            <a:srgbClr val="000000"/>
                          </a:solidFill>
                          <a:effectLst/>
                          <a:latin typeface="Arial" panose="020B0604020202020204" pitchFamily="34" charset="0"/>
                        </a:rPr>
                        <a:t>%</a:t>
                      </a:r>
                      <a:endParaRPr lang="en-US" sz="15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 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 7%</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 9%</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 9%</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 9%</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 9%</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 9%</a:t>
                      </a:r>
                    </a:p>
                  </a:txBody>
                  <a:tcPr marL="9525" marR="9525" marT="9525" marB="0" anchor="ctr">
                    <a:lnL w="6350" cap="flat" cmpd="sng" algn="ctr">
                      <a:solidFill>
                        <a:srgbClr val="D0CECE"/>
                      </a:solidFill>
                      <a:prstDash val="solid"/>
                      <a:round/>
                      <a:headEnd type="none" w="med" len="med"/>
                      <a:tailEnd type="none" w="med" len="med"/>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gridSpan="8">
                  <a:txBody>
                    <a:bodyPr/>
                    <a:lstStyle/>
                    <a:p>
                      <a:pPr algn="ctr" fontAlgn="ctr"/>
                      <a:r>
                        <a:rPr lang="en-US" sz="1500" b="1" i="0" u="none" strike="noStrike" dirty="0">
                          <a:solidFill>
                            <a:srgbClr val="FFFFFF"/>
                          </a:solidFill>
                          <a:effectLst/>
                          <a:latin typeface="Arial" panose="020B0604020202020204" pitchFamily="34" charset="0"/>
                        </a:rPr>
                        <a:t>MIPS Maximum Possible Payment Adjustment</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ctr" fontAlgn="ctr"/>
                      <a:r>
                        <a:rPr lang="en-US" sz="1500" b="0" i="0" u="none" strike="noStrike" dirty="0" smtClean="0">
                          <a:solidFill>
                            <a:srgbClr val="000000"/>
                          </a:solidFill>
                          <a:effectLst/>
                          <a:latin typeface="Arial" panose="020B0604020202020204" pitchFamily="34" charset="0"/>
                        </a:rPr>
                        <a:t>12%</a:t>
                      </a:r>
                      <a:endParaRPr lang="en-US" sz="15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15%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21%</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a:txBody>
                    <a:bodyPr/>
                    <a:lstStyle/>
                    <a:p>
                      <a:pPr algn="ctr" fontAlgn="ctr"/>
                      <a:r>
                        <a:rPr lang="en-US" sz="1500" b="0"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D0CECE"/>
                      </a:solidFill>
                      <a:prstDash val="solid"/>
                      <a:round/>
                      <a:headEnd type="none" w="med" len="med"/>
                      <a:tailEnd type="none" w="med" len="med"/>
                    </a:lnL>
                    <a:lnR>
                      <a:noFill/>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r>
              <a:tr h="230756">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gridSpan="6">
                  <a:txBody>
                    <a:bodyPr/>
                    <a:lstStyle/>
                    <a:p>
                      <a:pPr algn="ctr" fontAlgn="ctr"/>
                      <a:r>
                        <a:rPr lang="en-US" sz="1500" b="1" i="0" u="none" strike="noStrike" dirty="0">
                          <a:solidFill>
                            <a:srgbClr val="FFFFFF"/>
                          </a:solidFill>
                          <a:effectLst/>
                          <a:latin typeface="Arial" panose="020B0604020202020204" pitchFamily="34" charset="0"/>
                        </a:rPr>
                        <a:t>MIPS Exceptional Performance Adjustment</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500" b="0" i="0" u="none" strike="noStrike" dirty="0">
                          <a:solidFill>
                            <a:srgbClr val="FFFFFF"/>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FFFF"/>
                    </a:solidFill>
                  </a:tcPr>
                </a:tc>
                <a:tc>
                  <a:txBody>
                    <a:bodyPr/>
                    <a:lstStyle/>
                    <a:p>
                      <a:pPr algn="l" fontAlgn="ctr"/>
                      <a:r>
                        <a:rPr lang="en-US" sz="1500" b="0" i="0" u="none" strike="noStrike" dirty="0">
                          <a:solidFill>
                            <a:srgbClr val="FFFFFF"/>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451383">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gridSpan="6">
                  <a:txBody>
                    <a:bodyPr/>
                    <a:lstStyle/>
                    <a:p>
                      <a:pPr algn="ctr" fontAlgn="ctr"/>
                      <a:r>
                        <a:rPr lang="en-US" sz="1500" b="0" i="0" u="none" strike="noStrike" dirty="0">
                          <a:solidFill>
                            <a:srgbClr val="000000"/>
                          </a:solidFill>
                          <a:effectLst/>
                          <a:latin typeface="Arial" panose="020B0604020202020204" pitchFamily="34" charset="0"/>
                        </a:rPr>
                        <a:t>$500 Million Provided Annually by HHS</a:t>
                      </a:r>
                      <a:br>
                        <a:rPr lang="en-US" sz="1500" b="0" i="0" u="none" strike="noStrike" dirty="0">
                          <a:solidFill>
                            <a:srgbClr val="000000"/>
                          </a:solidFill>
                          <a:effectLst/>
                          <a:latin typeface="Arial" panose="020B0604020202020204" pitchFamily="34" charset="0"/>
                        </a:rPr>
                      </a:br>
                      <a:r>
                        <a:rPr lang="en-US" sz="1500" b="0" i="1" u="none" strike="noStrike" dirty="0">
                          <a:solidFill>
                            <a:srgbClr val="000000"/>
                          </a:solidFill>
                          <a:effectLst/>
                          <a:latin typeface="Arial" panose="020B0604020202020204" pitchFamily="34" charset="0"/>
                        </a:rPr>
                        <a:t>Not to Exceed 10%</a:t>
                      </a:r>
                      <a:endParaRPr lang="en-US" sz="15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FFF"/>
                    </a:solidFill>
                  </a:tcPr>
                </a:tc>
              </a:tr>
              <a:tr h="451383">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gridSpan="6">
                  <a:txBody>
                    <a:bodyPr/>
                    <a:lstStyle/>
                    <a:p>
                      <a:pPr algn="ctr" fontAlgn="ctr"/>
                      <a:r>
                        <a:rPr lang="en-US" sz="1500" b="1" i="0" u="none" strike="noStrike" dirty="0">
                          <a:solidFill>
                            <a:srgbClr val="FFFFFF"/>
                          </a:solidFill>
                          <a:effectLst/>
                          <a:latin typeface="Arial" panose="020B0604020202020204" pitchFamily="34" charset="0"/>
                        </a:rPr>
                        <a:t>APM Bonus Payment</a:t>
                      </a:r>
                      <a:br>
                        <a:rPr lang="en-US" sz="1500" b="1" i="0" u="none" strike="noStrike" dirty="0">
                          <a:solidFill>
                            <a:srgbClr val="FFFFFF"/>
                          </a:solidFill>
                          <a:effectLst/>
                          <a:latin typeface="Arial" panose="020B0604020202020204" pitchFamily="34" charset="0"/>
                        </a:rPr>
                      </a:br>
                      <a:r>
                        <a:rPr lang="en-US" sz="1500" b="1" i="1" u="none" strike="noStrike" dirty="0">
                          <a:solidFill>
                            <a:srgbClr val="FFFFFF"/>
                          </a:solidFill>
                          <a:effectLst/>
                          <a:latin typeface="Arial" panose="020B0604020202020204" pitchFamily="34" charset="0"/>
                        </a:rPr>
                        <a:t>APM Participants Excluded from MIPS</a:t>
                      </a:r>
                      <a:endParaRPr lang="en-US" sz="15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a:noFill/>
                    </a:lnR>
                    <a:lnT>
                      <a:noFill/>
                    </a:lnT>
                    <a:lnB>
                      <a:noFill/>
                    </a:lnB>
                    <a:solidFill>
                      <a:srgbClr val="FFFFFF"/>
                    </a:solidFill>
                  </a:tcPr>
                </a:tc>
              </a:tr>
              <a:tr h="230297">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l" fontAlgn="b"/>
                      <a:r>
                        <a:rPr lang="en-US" sz="15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D966"/>
                    </a:solidFill>
                  </a:tcPr>
                </a:tc>
                <a:tc>
                  <a:txBody>
                    <a:bodyPr/>
                    <a:lstStyle/>
                    <a:p>
                      <a:pPr algn="ctr" fontAlgn="ctr"/>
                      <a:r>
                        <a:rPr lang="en-US" sz="15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D966"/>
                    </a:solidFill>
                  </a:tcPr>
                </a:tc>
                <a:tc>
                  <a:txBody>
                    <a:bodyPr/>
                    <a:lstStyle/>
                    <a:p>
                      <a:pPr algn="ctr" fontAlgn="ctr"/>
                      <a:r>
                        <a:rPr lang="en-US" sz="15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D966"/>
                    </a:solidFill>
                  </a:tcPr>
                </a:tc>
                <a:tc>
                  <a:txBody>
                    <a:bodyPr/>
                    <a:lstStyle/>
                    <a:p>
                      <a:pPr algn="ctr" fontAlgn="ctr"/>
                      <a:r>
                        <a:rPr lang="en-US" sz="15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D966"/>
                    </a:solidFill>
                  </a:tcPr>
                </a:tc>
                <a:tc>
                  <a:txBody>
                    <a:bodyPr/>
                    <a:lstStyle/>
                    <a:p>
                      <a:pPr algn="ctr" fontAlgn="ctr"/>
                      <a:r>
                        <a:rPr lang="en-US" sz="15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D966"/>
                    </a:solidFill>
                  </a:tcPr>
                </a:tc>
                <a:tc>
                  <a:txBody>
                    <a:bodyPr/>
                    <a:lstStyle/>
                    <a:p>
                      <a:pPr algn="ctr" fontAlgn="ctr"/>
                      <a:r>
                        <a:rPr lang="en-US" sz="15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a:noFill/>
                    </a:lnB>
                    <a:solidFill>
                      <a:srgbClr val="FFD966"/>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solidFill>
                      <a:srgbClr val="FFFFFF"/>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D0CECE"/>
                      </a:solidFill>
                      <a:prstDash val="solid"/>
                      <a:round/>
                      <a:headEnd type="none" w="med" len="med"/>
                      <a:tailEnd type="none" w="med" len="med"/>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xmlns="" val="978710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8643" y="3710586"/>
            <a:ext cx="10746768" cy="21267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noAutofit/>
          </a:bodyPr>
          <a:lstStyle/>
          <a:p>
            <a:r>
              <a:rPr lang="en-US" b="1" dirty="0"/>
              <a:t>MIPS Eligibility </a:t>
            </a:r>
            <a:r>
              <a:rPr lang="en-US" b="1" dirty="0" smtClean="0"/>
              <a:t>Likely to Expand </a:t>
            </a:r>
            <a:r>
              <a:rPr lang="en-US" b="1" dirty="0"/>
              <a:t>Over Time</a:t>
            </a:r>
          </a:p>
        </p:txBody>
      </p:sp>
      <p:sp>
        <p:nvSpPr>
          <p:cNvPr id="3" name="Content Placeholder 2"/>
          <p:cNvSpPr>
            <a:spLocks noGrp="1"/>
          </p:cNvSpPr>
          <p:nvPr>
            <p:ph idx="1"/>
          </p:nvPr>
        </p:nvSpPr>
        <p:spPr>
          <a:xfrm>
            <a:off x="609600" y="1400176"/>
            <a:ext cx="10972800" cy="2310410"/>
          </a:xfrm>
        </p:spPr>
        <p:txBody>
          <a:bodyPr/>
          <a:lstStyle/>
          <a:p>
            <a:r>
              <a:rPr lang="en-US" sz="1800" dirty="0" smtClean="0">
                <a:solidFill>
                  <a:schemeClr val="accent2"/>
                </a:solidFill>
                <a:latin typeface="Gotham-Medium" charset="0"/>
                <a:ea typeface="Gotham-Medium" charset="0"/>
                <a:cs typeface="Gotham-Medium" charset="0"/>
              </a:rPr>
              <a:t>In first 2 years, eligible providers include:</a:t>
            </a:r>
            <a:r>
              <a:rPr lang="en-US" sz="1800" dirty="0" smtClean="0">
                <a:solidFill>
                  <a:schemeClr val="tx2"/>
                </a:solidFill>
                <a:latin typeface="Gotham-Medium" charset="0"/>
                <a:ea typeface="Gotham-Medium" charset="0"/>
                <a:cs typeface="Gotham-Medium" charset="0"/>
              </a:rPr>
              <a:t/>
            </a:r>
            <a:br>
              <a:rPr lang="en-US" sz="1800" dirty="0" smtClean="0">
                <a:solidFill>
                  <a:schemeClr val="tx2"/>
                </a:solidFill>
                <a:latin typeface="Gotham-Medium" charset="0"/>
                <a:ea typeface="Gotham-Medium" charset="0"/>
                <a:cs typeface="Gotham-Medium" charset="0"/>
              </a:rPr>
            </a:br>
            <a:r>
              <a:rPr lang="en-US" sz="1800" dirty="0" smtClean="0">
                <a:solidFill>
                  <a:schemeClr val="tx2"/>
                </a:solidFill>
              </a:rPr>
              <a:t>Physicians (MD, DO, DDS, DMD, DPM, OD, DC), PAs, NPs, clinical nurse specialists, certified registered nurse anesthetists, and groups that include such professionals</a:t>
            </a:r>
          </a:p>
          <a:p>
            <a:r>
              <a:rPr lang="en-US" sz="1800" dirty="0" smtClean="0">
                <a:solidFill>
                  <a:schemeClr val="accent2"/>
                </a:solidFill>
                <a:latin typeface="Gotham-Medium" charset="0"/>
                <a:ea typeface="Gotham-Medium" charset="0"/>
                <a:cs typeface="Gotham-Medium" charset="0"/>
              </a:rPr>
              <a:t>After year 2, HHS </a:t>
            </a:r>
            <a:r>
              <a:rPr lang="en-US" sz="1800" dirty="0">
                <a:solidFill>
                  <a:schemeClr val="accent2"/>
                </a:solidFill>
                <a:latin typeface="Gotham-Medium" charset="0"/>
                <a:ea typeface="Gotham-Medium" charset="0"/>
                <a:cs typeface="Gotham-Medium" charset="0"/>
              </a:rPr>
              <a:t>can determine other eligible professionals to subject to </a:t>
            </a:r>
            <a:r>
              <a:rPr lang="en-US" sz="1800" dirty="0" smtClean="0">
                <a:solidFill>
                  <a:schemeClr val="accent2"/>
                </a:solidFill>
                <a:latin typeface="Gotham-Medium" charset="0"/>
                <a:ea typeface="Gotham-Medium" charset="0"/>
                <a:cs typeface="Gotham-Medium" charset="0"/>
              </a:rPr>
              <a:t>MIPS</a:t>
            </a:r>
            <a:r>
              <a:rPr lang="en-US" sz="1800" dirty="0" smtClean="0">
                <a:solidFill>
                  <a:schemeClr val="tx2"/>
                </a:solidFill>
                <a:latin typeface="Gotham-Medium" charset="0"/>
                <a:ea typeface="Gotham-Medium" charset="0"/>
                <a:cs typeface="Gotham-Medium" charset="0"/>
              </a:rPr>
              <a:t/>
            </a:r>
            <a:br>
              <a:rPr lang="en-US" sz="1800" dirty="0" smtClean="0">
                <a:solidFill>
                  <a:schemeClr val="tx2"/>
                </a:solidFill>
                <a:latin typeface="Gotham-Medium" charset="0"/>
                <a:ea typeface="Gotham-Medium" charset="0"/>
                <a:cs typeface="Gotham-Medium" charset="0"/>
              </a:rPr>
            </a:br>
            <a:r>
              <a:rPr lang="en-US" sz="1800" dirty="0" smtClean="0">
                <a:solidFill>
                  <a:schemeClr val="tx2"/>
                </a:solidFill>
              </a:rPr>
              <a:t>Physical/occupational therapists, speech-language pathologists, audiologists, nurse midwives, clinical social workers, clinical psychologists, dieticians/nutritional professionals</a:t>
            </a:r>
          </a:p>
        </p:txBody>
      </p:sp>
      <p:sp>
        <p:nvSpPr>
          <p:cNvPr id="4" name="TextBox 3"/>
          <p:cNvSpPr txBox="1"/>
          <p:nvPr/>
        </p:nvSpPr>
        <p:spPr>
          <a:xfrm>
            <a:off x="1006868" y="3964101"/>
            <a:ext cx="7900827" cy="1531188"/>
          </a:xfrm>
          <a:prstGeom prst="rect">
            <a:avLst/>
          </a:prstGeom>
          <a:noFill/>
        </p:spPr>
        <p:txBody>
          <a:bodyPr wrap="square" rtlCol="0">
            <a:spAutoFit/>
          </a:bodyPr>
          <a:lstStyle/>
          <a:p>
            <a:pPr>
              <a:spcAft>
                <a:spcPts val="700"/>
              </a:spcAft>
            </a:pPr>
            <a:r>
              <a:rPr lang="en-US" sz="2200" b="1" dirty="0">
                <a:solidFill>
                  <a:srgbClr val="FFFFFF"/>
                </a:solidFill>
                <a:latin typeface="Gotham-Bold" charset="0"/>
                <a:ea typeface="Gotham-Bold" charset="0"/>
                <a:cs typeface="Gotham-Bold" charset="0"/>
              </a:rPr>
              <a:t>3 Exclusions to MIPS participation</a:t>
            </a:r>
          </a:p>
          <a:p>
            <a:pPr marL="731837" lvl="1" indent="-457200">
              <a:spcAft>
                <a:spcPts val="700"/>
              </a:spcAft>
              <a:buFont typeface="+mj-lt"/>
              <a:buAutoNum type="arabicPeriod"/>
            </a:pPr>
            <a:r>
              <a:rPr lang="en-US" dirty="0">
                <a:solidFill>
                  <a:srgbClr val="FFFFFF"/>
                </a:solidFill>
                <a:latin typeface="Gotham-Book" charset="0"/>
                <a:ea typeface="Gotham-Book" charset="0"/>
                <a:cs typeface="Gotham-Book" charset="0"/>
              </a:rPr>
              <a:t>Falls below “low-volume threshold”</a:t>
            </a:r>
          </a:p>
          <a:p>
            <a:pPr marL="731837" lvl="1" indent="-457200">
              <a:spcAft>
                <a:spcPts val="700"/>
              </a:spcAft>
              <a:buFont typeface="+mj-lt"/>
              <a:buAutoNum type="arabicPeriod"/>
            </a:pPr>
            <a:r>
              <a:rPr lang="en-US" dirty="0">
                <a:solidFill>
                  <a:srgbClr val="FFFFFF"/>
                </a:solidFill>
                <a:latin typeface="Gotham-Book" charset="0"/>
                <a:ea typeface="Gotham-Book" charset="0"/>
                <a:cs typeface="Gotham-Book" charset="0"/>
              </a:rPr>
              <a:t>First year of Medicare Part B participation</a:t>
            </a:r>
          </a:p>
          <a:p>
            <a:pPr marL="731837" lvl="1" indent="-457200">
              <a:spcAft>
                <a:spcPts val="700"/>
              </a:spcAft>
              <a:buFont typeface="+mj-lt"/>
              <a:buAutoNum type="arabicPeriod"/>
            </a:pPr>
            <a:r>
              <a:rPr lang="en-US" dirty="0">
                <a:solidFill>
                  <a:srgbClr val="FFFFFF"/>
                </a:solidFill>
                <a:latin typeface="Gotham-Book" charset="0"/>
                <a:ea typeface="Gotham-Book" charset="0"/>
                <a:cs typeface="Gotham-Book" charset="0"/>
              </a:rPr>
              <a:t>Qualification for Advanced APM Track (or Partial Qualifying</a:t>
            </a:r>
            <a:r>
              <a:rPr lang="en-US" dirty="0" smtClean="0">
                <a:solidFill>
                  <a:srgbClr val="FFFFFF"/>
                </a:solidFill>
                <a:latin typeface="Gotham-Book" charset="0"/>
                <a:ea typeface="Gotham-Book" charset="0"/>
                <a:cs typeface="Gotham-Book" charset="0"/>
              </a:rPr>
              <a:t>)</a:t>
            </a:r>
            <a:endParaRPr lang="en-US" dirty="0">
              <a:solidFill>
                <a:srgbClr val="FFFFFF"/>
              </a:solidFill>
              <a:latin typeface="Gotham-Book" charset="0"/>
              <a:ea typeface="Gotham-Book" charset="0"/>
              <a:cs typeface="Gotham-Book" charset="0"/>
            </a:endParaRPr>
          </a:p>
        </p:txBody>
      </p:sp>
    </p:spTree>
    <p:extLst>
      <p:ext uri="{BB962C8B-B14F-4D97-AF65-F5344CB8AC3E}">
        <p14:creationId xmlns:p14="http://schemas.microsoft.com/office/powerpoint/2010/main" xmlns="" val="1926150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Fewer MIPS Reporting Requirements &amp; More Generous Scoring in 2017</a:t>
            </a:r>
            <a:endParaRPr lang="en-US" dirty="0"/>
          </a:p>
        </p:txBody>
      </p:sp>
      <p:sp>
        <p:nvSpPr>
          <p:cNvPr id="3" name="Content Placeholder 2"/>
          <p:cNvSpPr>
            <a:spLocks noGrp="1"/>
          </p:cNvSpPr>
          <p:nvPr>
            <p:ph idx="1"/>
          </p:nvPr>
        </p:nvSpPr>
        <p:spPr>
          <a:xfrm>
            <a:off x="589683" y="1825436"/>
            <a:ext cx="10982724" cy="4339365"/>
          </a:xfrm>
        </p:spPr>
        <p:txBody>
          <a:bodyPr/>
          <a:lstStyle/>
          <a:p>
            <a:pPr marL="342900" indent="-342900">
              <a:buFont typeface="Arial" panose="020B0604020202020204" pitchFamily="34" charset="0"/>
              <a:buChar char="•"/>
            </a:pPr>
            <a:r>
              <a:rPr lang="en-US" sz="2400" dirty="0" smtClean="0">
                <a:solidFill>
                  <a:schemeClr val="accent2"/>
                </a:solidFill>
                <a:latin typeface="Gotham-Medium" charset="0"/>
                <a:ea typeface="Gotham-Medium" charset="0"/>
                <a:cs typeface="Gotham-Medium" charset="0"/>
              </a:rPr>
              <a:t>Cost: </a:t>
            </a:r>
            <a:r>
              <a:rPr lang="en-US" sz="2400" u="sng" dirty="0" smtClean="0">
                <a:latin typeface="Gotham-Medium" charset="0"/>
                <a:ea typeface="Gotham-Medium" charset="0"/>
                <a:cs typeface="Gotham-Medium" charset="0"/>
              </a:rPr>
              <a:t>Eliminated</a:t>
            </a:r>
          </a:p>
          <a:p>
            <a:pPr marL="342900" indent="-342900">
              <a:buFont typeface="Arial" panose="020B0604020202020204" pitchFamily="34" charset="0"/>
              <a:buChar char="•"/>
            </a:pPr>
            <a:r>
              <a:rPr lang="en-US" sz="2400" dirty="0" smtClean="0">
                <a:solidFill>
                  <a:schemeClr val="accent2"/>
                </a:solidFill>
                <a:latin typeface="Gotham-Medium" charset="0"/>
                <a:ea typeface="Gotham-Medium" charset="0"/>
                <a:cs typeface="Gotham-Medium" charset="0"/>
              </a:rPr>
              <a:t>Quality: </a:t>
            </a:r>
            <a:r>
              <a:rPr lang="en-US" sz="2400" u="sng" dirty="0" smtClean="0">
                <a:latin typeface="Gotham-Medium" charset="0"/>
                <a:ea typeface="Gotham-Medium" charset="0"/>
                <a:cs typeface="Gotham-Medium" charset="0"/>
              </a:rPr>
              <a:t>Simplified, with More Protections</a:t>
            </a:r>
            <a:r>
              <a:rPr lang="en-US" sz="2400" dirty="0"/>
              <a:t/>
            </a:r>
            <a:br>
              <a:rPr lang="en-US" sz="2400" dirty="0"/>
            </a:br>
            <a:r>
              <a:rPr lang="en-US" dirty="0" smtClean="0"/>
              <a:t>(fewer requirements; scoring floors on reported measures) </a:t>
            </a:r>
            <a:endParaRPr lang="en-US" b="1" dirty="0" smtClean="0"/>
          </a:p>
          <a:p>
            <a:pPr marL="342900" indent="-342900">
              <a:buFont typeface="Arial" panose="020B0604020202020204" pitchFamily="34" charset="0"/>
              <a:buChar char="•"/>
            </a:pPr>
            <a:r>
              <a:rPr lang="en-US" sz="2400" dirty="0" smtClean="0">
                <a:solidFill>
                  <a:schemeClr val="accent2"/>
                </a:solidFill>
                <a:latin typeface="Gotham-Medium" charset="0"/>
                <a:ea typeface="Gotham-Medium" charset="0"/>
                <a:cs typeface="Gotham-Medium" charset="0"/>
              </a:rPr>
              <a:t>Advancing Care Information: </a:t>
            </a:r>
            <a:r>
              <a:rPr lang="en-US" sz="2400" u="sng" dirty="0" smtClean="0">
                <a:latin typeface="Gotham-Medium" charset="0"/>
                <a:ea typeface="Gotham-Medium" charset="0"/>
                <a:cs typeface="Gotham-Medium" charset="0"/>
              </a:rPr>
              <a:t>More Flexible</a:t>
            </a:r>
            <a:r>
              <a:rPr lang="en-US" sz="2400" dirty="0" smtClean="0"/>
              <a:t/>
            </a:r>
            <a:br>
              <a:rPr lang="en-US" sz="2400" dirty="0" smtClean="0"/>
            </a:br>
            <a:r>
              <a:rPr lang="en-US" dirty="0" smtClean="0"/>
              <a:t>(fewer measures; more opportunity for bonus points)</a:t>
            </a:r>
            <a:endParaRPr lang="en-US" b="1" dirty="0" smtClean="0"/>
          </a:p>
          <a:p>
            <a:pPr marL="342900" indent="-342900">
              <a:buFont typeface="Arial" panose="020B0604020202020204" pitchFamily="34" charset="0"/>
              <a:buChar char="•"/>
            </a:pPr>
            <a:r>
              <a:rPr lang="en-US" sz="2400" dirty="0" smtClean="0">
                <a:solidFill>
                  <a:schemeClr val="accent2"/>
                </a:solidFill>
                <a:latin typeface="Gotham-Medium" charset="0"/>
                <a:ea typeface="Gotham-Medium" charset="0"/>
                <a:cs typeface="Gotham-Medium" charset="0"/>
              </a:rPr>
              <a:t>Improvement Activities: </a:t>
            </a:r>
            <a:r>
              <a:rPr lang="en-US" sz="2400" u="sng" dirty="0" smtClean="0">
                <a:latin typeface="Gotham-Medium" charset="0"/>
                <a:ea typeface="Gotham-Medium" charset="0"/>
                <a:cs typeface="Gotham-Medium" charset="0"/>
              </a:rPr>
              <a:t>Less Burdensome</a:t>
            </a:r>
            <a:r>
              <a:rPr lang="en-US" sz="2400" dirty="0"/>
              <a:t/>
            </a:r>
            <a:br>
              <a:rPr lang="en-US" sz="2400" dirty="0"/>
            </a:br>
            <a:r>
              <a:rPr lang="en-US" dirty="0" smtClean="0"/>
              <a:t>(fewer activities needed to achieve maximum score; automatic full credit for all current MIPS APMs)</a:t>
            </a:r>
            <a:endParaRPr lang="en-US" b="1" dirty="0" smtClean="0"/>
          </a:p>
        </p:txBody>
      </p:sp>
    </p:spTree>
    <p:extLst>
      <p:ext uri="{BB962C8B-B14F-4D97-AF65-F5344CB8AC3E}">
        <p14:creationId xmlns:p14="http://schemas.microsoft.com/office/powerpoint/2010/main" xmlns="" val="3570959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 In 2017—Clinicians Can “Pick Your Pace”</a:t>
            </a:r>
            <a:endParaRPr lang="en-US" dirty="0"/>
          </a:p>
        </p:txBody>
      </p:sp>
      <p:sp>
        <p:nvSpPr>
          <p:cNvPr id="13" name="TextBox 12"/>
          <p:cNvSpPr txBox="1"/>
          <p:nvPr/>
        </p:nvSpPr>
        <p:spPr>
          <a:xfrm>
            <a:off x="9548589" y="3507671"/>
            <a:ext cx="2174202" cy="1415772"/>
          </a:xfrm>
          <a:prstGeom prst="rect">
            <a:avLst/>
          </a:prstGeom>
          <a:noFill/>
        </p:spPr>
        <p:txBody>
          <a:bodyPr wrap="square" rtlCol="0">
            <a:spAutoFit/>
          </a:bodyPr>
          <a:lstStyle/>
          <a:p>
            <a:pPr algn="ctr">
              <a:spcAft>
                <a:spcPts val="600"/>
              </a:spcAft>
            </a:pPr>
            <a:r>
              <a:rPr lang="en-US" sz="1600" b="1" u="none" strike="noStrike" dirty="0" smtClean="0">
                <a:solidFill>
                  <a:schemeClr val="accent2"/>
                </a:solidFill>
                <a:effectLst/>
                <a:latin typeface="Gotham-Medium" charset="0"/>
                <a:ea typeface="Gotham-Medium" charset="0"/>
                <a:cs typeface="Gotham-Medium" charset="0"/>
              </a:rPr>
              <a:t>Participate Significantly</a:t>
            </a:r>
            <a:br>
              <a:rPr lang="en-US" sz="1600" b="1" u="none" strike="noStrike" dirty="0" smtClean="0">
                <a:solidFill>
                  <a:schemeClr val="accent2"/>
                </a:solidFill>
                <a:effectLst/>
                <a:latin typeface="Gotham-Medium" charset="0"/>
                <a:ea typeface="Gotham-Medium" charset="0"/>
                <a:cs typeface="Gotham-Medium" charset="0"/>
              </a:rPr>
            </a:br>
            <a:r>
              <a:rPr lang="en-US" sz="1600" b="1" u="none" strike="noStrike" dirty="0" smtClean="0">
                <a:solidFill>
                  <a:schemeClr val="accent2"/>
                </a:solidFill>
                <a:effectLst/>
                <a:latin typeface="Gotham-Medium" charset="0"/>
                <a:ea typeface="Gotham-Medium" charset="0"/>
                <a:cs typeface="Gotham-Medium" charset="0"/>
              </a:rPr>
              <a:t>in Advanced APMs</a:t>
            </a:r>
          </a:p>
          <a:p>
            <a:pPr algn="ctr">
              <a:spcAft>
                <a:spcPts val="600"/>
              </a:spcAft>
            </a:pPr>
            <a:r>
              <a:rPr lang="en-US" sz="1400" dirty="0" smtClean="0">
                <a:solidFill>
                  <a:schemeClr val="tx2"/>
                </a:solidFill>
                <a:latin typeface="Gotham-Book" charset="0"/>
                <a:ea typeface="Gotham-Book" charset="0"/>
                <a:cs typeface="Gotham-Book" charset="0"/>
              </a:rPr>
              <a:t>Excluded from MIPS &amp;</a:t>
            </a:r>
            <a:endParaRPr lang="en-US" sz="1400" dirty="0">
              <a:solidFill>
                <a:schemeClr val="tx2"/>
              </a:solidFill>
              <a:latin typeface="Gotham-Book" charset="0"/>
              <a:ea typeface="Gotham-Book" charset="0"/>
              <a:cs typeface="Gotham-Book" charset="0"/>
            </a:endParaRPr>
          </a:p>
          <a:p>
            <a:pPr algn="ctr">
              <a:spcAft>
                <a:spcPts val="600"/>
              </a:spcAft>
            </a:pPr>
            <a:r>
              <a:rPr lang="en-US" sz="1400" dirty="0">
                <a:solidFill>
                  <a:schemeClr val="tx2"/>
                </a:solidFill>
                <a:latin typeface="Gotham-Book" charset="0"/>
                <a:ea typeface="Gotham-Book" charset="0"/>
                <a:cs typeface="Gotham-Book" charset="0"/>
              </a:rPr>
              <a:t>5% </a:t>
            </a:r>
            <a:r>
              <a:rPr lang="en-US" sz="1400" dirty="0" smtClean="0">
                <a:solidFill>
                  <a:schemeClr val="tx2"/>
                </a:solidFill>
                <a:latin typeface="Gotham-Book" charset="0"/>
                <a:ea typeface="Gotham-Book" charset="0"/>
                <a:cs typeface="Gotham-Book" charset="0"/>
              </a:rPr>
              <a:t>Bonus Payment</a:t>
            </a:r>
            <a:endParaRPr lang="en-US" sz="1400" dirty="0">
              <a:solidFill>
                <a:schemeClr val="tx2"/>
              </a:solidFill>
              <a:latin typeface="Gotham-Book" charset="0"/>
              <a:ea typeface="Gotham-Book" charset="0"/>
              <a:cs typeface="Gotham-Book" charset="0"/>
            </a:endParaRPr>
          </a:p>
        </p:txBody>
      </p:sp>
      <p:sp>
        <p:nvSpPr>
          <p:cNvPr id="17" name="TextBox 16"/>
          <p:cNvSpPr txBox="1"/>
          <p:nvPr/>
        </p:nvSpPr>
        <p:spPr>
          <a:xfrm>
            <a:off x="278804" y="3912784"/>
            <a:ext cx="1936474" cy="584775"/>
          </a:xfrm>
          <a:prstGeom prst="rect">
            <a:avLst/>
          </a:prstGeom>
          <a:noFill/>
        </p:spPr>
        <p:txBody>
          <a:bodyPr wrap="square" rtlCol="0">
            <a:spAutoFit/>
          </a:bodyPr>
          <a:lstStyle/>
          <a:p>
            <a:pPr algn="ctr"/>
            <a:r>
              <a:rPr lang="en-US" sz="1600" b="1" dirty="0" smtClean="0">
                <a:solidFill>
                  <a:schemeClr val="accent4"/>
                </a:solidFill>
                <a:latin typeface="Gotham-Medium" charset="0"/>
                <a:ea typeface="Gotham-Medium" charset="0"/>
                <a:cs typeface="Gotham-Medium" charset="0"/>
              </a:rPr>
              <a:t>Report</a:t>
            </a:r>
            <a:br>
              <a:rPr lang="en-US" sz="1600" b="1" dirty="0" smtClean="0">
                <a:solidFill>
                  <a:schemeClr val="accent4"/>
                </a:solidFill>
                <a:latin typeface="Gotham-Medium" charset="0"/>
                <a:ea typeface="Gotham-Medium" charset="0"/>
                <a:cs typeface="Gotham-Medium" charset="0"/>
              </a:rPr>
            </a:br>
            <a:r>
              <a:rPr lang="en-US" sz="1600" b="1" dirty="0" smtClean="0">
                <a:solidFill>
                  <a:schemeClr val="accent4"/>
                </a:solidFill>
                <a:latin typeface="Gotham-Medium" charset="0"/>
                <a:ea typeface="Gotham-Medium" charset="0"/>
                <a:cs typeface="Gotham-Medium" charset="0"/>
              </a:rPr>
              <a:t>Nothing in MIPS</a:t>
            </a:r>
          </a:p>
        </p:txBody>
      </p:sp>
      <p:sp>
        <p:nvSpPr>
          <p:cNvPr id="18" name="TextBox 17"/>
          <p:cNvSpPr txBox="1"/>
          <p:nvPr/>
        </p:nvSpPr>
        <p:spPr>
          <a:xfrm>
            <a:off x="2572899" y="3504980"/>
            <a:ext cx="2055058" cy="2631490"/>
          </a:xfrm>
          <a:prstGeom prst="rect">
            <a:avLst/>
          </a:prstGeom>
          <a:noFill/>
        </p:spPr>
        <p:txBody>
          <a:bodyPr wrap="square" rtlCol="0">
            <a:spAutoFit/>
          </a:bodyPr>
          <a:lstStyle/>
          <a:p>
            <a:pPr algn="ctr">
              <a:spcAft>
                <a:spcPts val="600"/>
              </a:spcAft>
            </a:pPr>
            <a:r>
              <a:rPr lang="en-US" sz="1600" b="1" dirty="0" smtClean="0">
                <a:solidFill>
                  <a:schemeClr val="accent4"/>
                </a:solidFill>
                <a:latin typeface="Gotham-Medium" charset="0"/>
                <a:ea typeface="Gotham-Medium" charset="0"/>
                <a:cs typeface="Gotham-Medium" charset="0"/>
              </a:rPr>
              <a:t>Report</a:t>
            </a:r>
            <a:br>
              <a:rPr lang="en-US" sz="1600" b="1" dirty="0" smtClean="0">
                <a:solidFill>
                  <a:schemeClr val="accent4"/>
                </a:solidFill>
                <a:latin typeface="Gotham-Medium" charset="0"/>
                <a:ea typeface="Gotham-Medium" charset="0"/>
                <a:cs typeface="Gotham-Medium" charset="0"/>
              </a:rPr>
            </a:br>
            <a:r>
              <a:rPr lang="en-US" sz="1600" b="1" dirty="0" smtClean="0">
                <a:solidFill>
                  <a:schemeClr val="accent4"/>
                </a:solidFill>
                <a:latin typeface="Gotham-Medium" charset="0"/>
                <a:ea typeface="Gotham-Medium" charset="0"/>
                <a:cs typeface="Gotham-Medium" charset="0"/>
              </a:rPr>
              <a:t>Minimum Amount in MIPS</a:t>
            </a:r>
            <a:endParaRPr lang="en-US" sz="1600" b="1" i="1" dirty="0">
              <a:solidFill>
                <a:schemeClr val="accent4"/>
              </a:solidFill>
              <a:latin typeface="Gotham-Book"/>
              <a:cs typeface="Helvetica" charset="0"/>
            </a:endParaRPr>
          </a:p>
          <a:p>
            <a:pPr algn="ctr"/>
            <a:r>
              <a:rPr lang="en-US" sz="1400" dirty="0" smtClean="0">
                <a:solidFill>
                  <a:schemeClr val="tx2"/>
                </a:solidFill>
                <a:latin typeface="Gotham-Book"/>
                <a:cs typeface="Helvetica" charset="0"/>
              </a:rPr>
              <a:t>Report </a:t>
            </a:r>
            <a:r>
              <a:rPr lang="en-US" sz="1400" i="1" dirty="0" smtClean="0">
                <a:solidFill>
                  <a:schemeClr val="tx2"/>
                </a:solidFill>
                <a:latin typeface="Gotham-Book"/>
                <a:cs typeface="Helvetica" charset="0"/>
              </a:rPr>
              <a:t>any</a:t>
            </a:r>
            <a:r>
              <a:rPr lang="en-US" sz="1400" dirty="0" smtClean="0">
                <a:solidFill>
                  <a:schemeClr val="tx2"/>
                </a:solidFill>
                <a:latin typeface="Gotham-Book"/>
                <a:cs typeface="Helvetica" charset="0"/>
              </a:rPr>
              <a:t> Quality measure that is low performing/ below case minimum/ not meeting data completeness thresholds/ without a benchmark… </a:t>
            </a:r>
          </a:p>
          <a:p>
            <a:pPr algn="ctr"/>
            <a:r>
              <a:rPr lang="en-US" sz="1400" i="1" u="sng" dirty="0" smtClean="0">
                <a:solidFill>
                  <a:schemeClr val="tx2"/>
                </a:solidFill>
                <a:latin typeface="Gotham-Book"/>
                <a:cs typeface="Helvetica" charset="0"/>
              </a:rPr>
              <a:t>Submit ANYTHING</a:t>
            </a:r>
            <a:endParaRPr lang="en-US" sz="1400" i="1" u="sng" dirty="0">
              <a:solidFill>
                <a:schemeClr val="tx2"/>
              </a:solidFill>
              <a:latin typeface="Gotham-Book"/>
            </a:endParaRPr>
          </a:p>
        </p:txBody>
      </p:sp>
      <p:sp>
        <p:nvSpPr>
          <p:cNvPr id="19" name="TextBox 18"/>
          <p:cNvSpPr txBox="1"/>
          <p:nvPr/>
        </p:nvSpPr>
        <p:spPr>
          <a:xfrm>
            <a:off x="4843842" y="3510498"/>
            <a:ext cx="2209949" cy="1523494"/>
          </a:xfrm>
          <a:prstGeom prst="rect">
            <a:avLst/>
          </a:prstGeom>
          <a:noFill/>
        </p:spPr>
        <p:txBody>
          <a:bodyPr wrap="square" rtlCol="0">
            <a:spAutoFit/>
          </a:bodyPr>
          <a:lstStyle/>
          <a:p>
            <a:pPr algn="ctr">
              <a:spcAft>
                <a:spcPts val="600"/>
              </a:spcAft>
            </a:pPr>
            <a:r>
              <a:rPr lang="en-US" sz="1600" b="1" dirty="0" smtClean="0">
                <a:solidFill>
                  <a:schemeClr val="accent4"/>
                </a:solidFill>
                <a:latin typeface="Gotham-Medium" charset="0"/>
                <a:ea typeface="Gotham-Medium" charset="0"/>
                <a:cs typeface="Gotham-Medium" charset="0"/>
              </a:rPr>
              <a:t>Report</a:t>
            </a:r>
            <a:br>
              <a:rPr lang="en-US" sz="1600" b="1" dirty="0" smtClean="0">
                <a:solidFill>
                  <a:schemeClr val="accent4"/>
                </a:solidFill>
                <a:latin typeface="Gotham-Medium" charset="0"/>
                <a:ea typeface="Gotham-Medium" charset="0"/>
                <a:cs typeface="Gotham-Medium" charset="0"/>
              </a:rPr>
            </a:br>
            <a:r>
              <a:rPr lang="en-US" sz="1600" b="1" dirty="0" smtClean="0">
                <a:solidFill>
                  <a:schemeClr val="accent4"/>
                </a:solidFill>
                <a:latin typeface="Gotham-Medium" charset="0"/>
                <a:ea typeface="Gotham-Medium" charset="0"/>
                <a:cs typeface="Gotham-Medium" charset="0"/>
              </a:rPr>
              <a:t>Partially in MIPS</a:t>
            </a:r>
            <a:endParaRPr lang="en-US" sz="1600" b="1" dirty="0">
              <a:solidFill>
                <a:schemeClr val="accent4"/>
              </a:solidFill>
              <a:latin typeface="Gotham-Book"/>
              <a:cs typeface="Helvetica" charset="0"/>
            </a:endParaRPr>
          </a:p>
          <a:p>
            <a:pPr algn="ctr"/>
            <a:r>
              <a:rPr lang="en-US" sz="1400" dirty="0" smtClean="0">
                <a:solidFill>
                  <a:schemeClr val="tx2"/>
                </a:solidFill>
                <a:latin typeface="Gotham-Book"/>
                <a:cs typeface="Helvetica" charset="0"/>
              </a:rPr>
              <a:t>Partial reporting</a:t>
            </a:r>
            <a:br>
              <a:rPr lang="en-US" sz="1400" dirty="0" smtClean="0">
                <a:solidFill>
                  <a:schemeClr val="tx2"/>
                </a:solidFill>
                <a:latin typeface="Gotham-Book"/>
                <a:cs typeface="Helvetica" charset="0"/>
              </a:rPr>
            </a:br>
            <a:r>
              <a:rPr lang="en-US" sz="1400" dirty="0" smtClean="0">
                <a:solidFill>
                  <a:schemeClr val="tx2"/>
                </a:solidFill>
                <a:latin typeface="Gotham-Book"/>
                <a:cs typeface="Helvetica" charset="0"/>
              </a:rPr>
              <a:t>in performance categories, </a:t>
            </a:r>
            <a:r>
              <a:rPr lang="en-US" sz="1400" b="1" dirty="0" smtClean="0">
                <a:solidFill>
                  <a:schemeClr val="tx2"/>
                </a:solidFill>
                <a:latin typeface="Gotham-Book"/>
                <a:cs typeface="Helvetica" charset="0"/>
              </a:rPr>
              <a:t>for at least a 90-day period</a:t>
            </a:r>
            <a:endParaRPr lang="en-US" sz="1400" b="1" dirty="0">
              <a:solidFill>
                <a:schemeClr val="tx2"/>
              </a:solidFill>
              <a:latin typeface="Gotham-Book"/>
            </a:endParaRPr>
          </a:p>
        </p:txBody>
      </p:sp>
      <p:sp>
        <p:nvSpPr>
          <p:cNvPr id="20" name="TextBox 19"/>
          <p:cNvSpPr txBox="1"/>
          <p:nvPr/>
        </p:nvSpPr>
        <p:spPr>
          <a:xfrm>
            <a:off x="7393938" y="3510498"/>
            <a:ext cx="1814504" cy="1523494"/>
          </a:xfrm>
          <a:prstGeom prst="rect">
            <a:avLst/>
          </a:prstGeom>
          <a:noFill/>
        </p:spPr>
        <p:txBody>
          <a:bodyPr wrap="square" rtlCol="0">
            <a:spAutoFit/>
          </a:bodyPr>
          <a:lstStyle/>
          <a:p>
            <a:pPr algn="ctr">
              <a:spcAft>
                <a:spcPts val="600"/>
              </a:spcAft>
            </a:pPr>
            <a:r>
              <a:rPr lang="en-US" sz="1600" b="1" dirty="0" smtClean="0">
                <a:solidFill>
                  <a:schemeClr val="accent4"/>
                </a:solidFill>
                <a:latin typeface="Gotham-Medium" charset="0"/>
                <a:ea typeface="Gotham-Medium" charset="0"/>
                <a:cs typeface="Gotham-Medium" charset="0"/>
              </a:rPr>
              <a:t>Report</a:t>
            </a:r>
            <a:br>
              <a:rPr lang="en-US" sz="1600" b="1" dirty="0" smtClean="0">
                <a:solidFill>
                  <a:schemeClr val="accent4"/>
                </a:solidFill>
                <a:latin typeface="Gotham-Medium" charset="0"/>
                <a:ea typeface="Gotham-Medium" charset="0"/>
                <a:cs typeface="Gotham-Medium" charset="0"/>
              </a:rPr>
            </a:br>
            <a:r>
              <a:rPr lang="en-US" sz="1600" b="1" dirty="0" smtClean="0">
                <a:solidFill>
                  <a:schemeClr val="accent4"/>
                </a:solidFill>
                <a:latin typeface="Gotham-Medium" charset="0"/>
                <a:ea typeface="Gotham-Medium" charset="0"/>
                <a:cs typeface="Gotham-Medium" charset="0"/>
              </a:rPr>
              <a:t>Fully</a:t>
            </a:r>
            <a:r>
              <a:rPr lang="en-US" sz="1600" b="1" dirty="0">
                <a:solidFill>
                  <a:schemeClr val="accent4"/>
                </a:solidFill>
                <a:latin typeface="Gotham-Medium" charset="0"/>
                <a:ea typeface="Gotham-Medium" charset="0"/>
                <a:cs typeface="Gotham-Medium" charset="0"/>
              </a:rPr>
              <a:t> </a:t>
            </a:r>
            <a:r>
              <a:rPr lang="en-US" sz="1600" b="1" dirty="0" smtClean="0">
                <a:solidFill>
                  <a:schemeClr val="accent4"/>
                </a:solidFill>
                <a:latin typeface="Gotham-Medium" charset="0"/>
                <a:ea typeface="Gotham-Medium" charset="0"/>
                <a:cs typeface="Gotham-Medium" charset="0"/>
              </a:rPr>
              <a:t>in MIPS</a:t>
            </a:r>
            <a:endParaRPr lang="en-US" sz="1600" b="1" dirty="0">
              <a:solidFill>
                <a:schemeClr val="accent4"/>
              </a:solidFill>
              <a:latin typeface="Gotham-Book"/>
              <a:cs typeface="Helvetica" charset="0"/>
            </a:endParaRPr>
          </a:p>
          <a:p>
            <a:pPr algn="ctr"/>
            <a:r>
              <a:rPr lang="en-US" sz="1400" dirty="0" smtClean="0">
                <a:solidFill>
                  <a:schemeClr val="tx2"/>
                </a:solidFill>
                <a:latin typeface="Gotham-Book"/>
                <a:cs typeface="Helvetica" charset="0"/>
              </a:rPr>
              <a:t>Complete reporting in all 3 categories, </a:t>
            </a:r>
            <a:r>
              <a:rPr lang="en-US" sz="1400" b="1" dirty="0" smtClean="0">
                <a:solidFill>
                  <a:schemeClr val="tx2"/>
                </a:solidFill>
                <a:latin typeface="Gotham-Book"/>
                <a:cs typeface="Helvetica" charset="0"/>
              </a:rPr>
              <a:t>for at least a</a:t>
            </a:r>
            <a:br>
              <a:rPr lang="en-US" sz="1400" b="1" dirty="0" smtClean="0">
                <a:solidFill>
                  <a:schemeClr val="tx2"/>
                </a:solidFill>
                <a:latin typeface="Gotham-Book"/>
                <a:cs typeface="Helvetica" charset="0"/>
              </a:rPr>
            </a:br>
            <a:r>
              <a:rPr lang="en-US" sz="1400" b="1" dirty="0" smtClean="0">
                <a:solidFill>
                  <a:schemeClr val="tx2"/>
                </a:solidFill>
                <a:latin typeface="Gotham-Book"/>
                <a:cs typeface="Helvetica" charset="0"/>
              </a:rPr>
              <a:t>90-day period</a:t>
            </a:r>
            <a:endParaRPr lang="en-US" sz="1400" b="1" dirty="0">
              <a:solidFill>
                <a:schemeClr val="tx2"/>
              </a:solidFill>
              <a:latin typeface="Gotham-Book"/>
            </a:endParaRPr>
          </a:p>
        </p:txBody>
      </p:sp>
      <p:grpSp>
        <p:nvGrpSpPr>
          <p:cNvPr id="3" name="Group 2"/>
          <p:cNvGrpSpPr/>
          <p:nvPr/>
        </p:nvGrpSpPr>
        <p:grpSpPr>
          <a:xfrm>
            <a:off x="683559" y="2250831"/>
            <a:ext cx="1317300" cy="1190748"/>
            <a:chOff x="548467" y="2250831"/>
            <a:chExt cx="1174098" cy="1172298"/>
          </a:xfrm>
        </p:grpSpPr>
        <p:sp>
          <p:nvSpPr>
            <p:cNvPr id="37" name="Rectangle 36"/>
            <p:cNvSpPr/>
            <p:nvPr/>
          </p:nvSpPr>
          <p:spPr>
            <a:xfrm>
              <a:off x="548467" y="2250831"/>
              <a:ext cx="1174098" cy="1172298"/>
            </a:xfrm>
            <a:prstGeom prst="rect">
              <a:avLst/>
            </a:prstGeom>
            <a:solidFill>
              <a:schemeClr val="accent4">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endParaRPr>
            </a:p>
          </p:txBody>
        </p:sp>
        <p:sp>
          <p:nvSpPr>
            <p:cNvPr id="45" name="TextBox 44"/>
            <p:cNvSpPr txBox="1"/>
            <p:nvPr/>
          </p:nvSpPr>
          <p:spPr>
            <a:xfrm>
              <a:off x="625960" y="2447978"/>
              <a:ext cx="1019112" cy="878722"/>
            </a:xfrm>
            <a:prstGeom prst="rect">
              <a:avLst/>
            </a:prstGeom>
            <a:noFill/>
          </p:spPr>
          <p:txBody>
            <a:bodyPr wrap="square" rtlCol="0">
              <a:spAutoFit/>
            </a:bodyPr>
            <a:lstStyle/>
            <a:p>
              <a:r>
                <a:rPr lang="en-US" sz="1300" b="1" dirty="0" smtClean="0">
                  <a:solidFill>
                    <a:schemeClr val="accent4"/>
                  </a:solidFill>
                  <a:latin typeface="Gotham-Medium" charset="0"/>
                  <a:ea typeface="Gotham-Medium" charset="0"/>
                  <a:cs typeface="Gotham-Medium" charset="0"/>
                </a:rPr>
                <a:t>Maximum Negative</a:t>
              </a:r>
            </a:p>
            <a:p>
              <a:r>
                <a:rPr lang="en-US" sz="1300" b="1" dirty="0" smtClean="0">
                  <a:solidFill>
                    <a:schemeClr val="accent4"/>
                  </a:solidFill>
                  <a:latin typeface="Gotham-Medium" charset="0"/>
                </a:rPr>
                <a:t>Adjustment</a:t>
              </a:r>
              <a:endParaRPr lang="en-US" sz="1300" b="1" dirty="0">
                <a:solidFill>
                  <a:schemeClr val="tx2"/>
                </a:solidFill>
                <a:latin typeface="Gotham-Book"/>
              </a:endParaRPr>
            </a:p>
          </p:txBody>
        </p:sp>
      </p:grpSp>
      <p:grpSp>
        <p:nvGrpSpPr>
          <p:cNvPr id="4" name="Group 3"/>
          <p:cNvGrpSpPr/>
          <p:nvPr/>
        </p:nvGrpSpPr>
        <p:grpSpPr>
          <a:xfrm>
            <a:off x="683558" y="2250831"/>
            <a:ext cx="3529232" cy="1529045"/>
            <a:chOff x="324225" y="2250831"/>
            <a:chExt cx="3529232" cy="1529045"/>
          </a:xfrm>
        </p:grpSpPr>
        <p:sp>
          <p:nvSpPr>
            <p:cNvPr id="38" name="Rectangle 37"/>
            <p:cNvSpPr/>
            <p:nvPr/>
          </p:nvSpPr>
          <p:spPr>
            <a:xfrm>
              <a:off x="2679359" y="2250831"/>
              <a:ext cx="1174098" cy="1172298"/>
            </a:xfrm>
            <a:prstGeom prst="rect">
              <a:avLst/>
            </a:prstGeom>
            <a:solidFill>
              <a:schemeClr val="accent4">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2" name="Rectangle 41"/>
            <p:cNvSpPr/>
            <p:nvPr/>
          </p:nvSpPr>
          <p:spPr>
            <a:xfrm>
              <a:off x="324225" y="3444460"/>
              <a:ext cx="1316143" cy="33541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grpSp>
        <p:nvGrpSpPr>
          <p:cNvPr id="5" name="Group 4"/>
          <p:cNvGrpSpPr/>
          <p:nvPr/>
        </p:nvGrpSpPr>
        <p:grpSpPr>
          <a:xfrm>
            <a:off x="5339747" y="2250831"/>
            <a:ext cx="1342007" cy="1174788"/>
            <a:chOff x="5167962" y="2250831"/>
            <a:chExt cx="1196119" cy="1174788"/>
          </a:xfrm>
        </p:grpSpPr>
        <p:sp>
          <p:nvSpPr>
            <p:cNvPr id="39" name="Rectangle 38"/>
            <p:cNvSpPr/>
            <p:nvPr/>
          </p:nvSpPr>
          <p:spPr>
            <a:xfrm>
              <a:off x="5189983" y="2250831"/>
              <a:ext cx="1174098" cy="1172298"/>
            </a:xfrm>
            <a:prstGeom prst="rect">
              <a:avLst/>
            </a:prstGeom>
            <a:solidFill>
              <a:schemeClr val="accent4">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endParaRPr>
            </a:p>
          </p:txBody>
        </p:sp>
        <p:sp>
          <p:nvSpPr>
            <p:cNvPr id="43" name="Rectangle 42"/>
            <p:cNvSpPr/>
            <p:nvPr/>
          </p:nvSpPr>
          <p:spPr>
            <a:xfrm>
              <a:off x="5189983" y="3063994"/>
              <a:ext cx="1174098" cy="3616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endParaRPr>
            </a:p>
          </p:txBody>
        </p:sp>
        <p:sp>
          <p:nvSpPr>
            <p:cNvPr id="47" name="TextBox 46"/>
            <p:cNvSpPr txBox="1"/>
            <p:nvPr/>
          </p:nvSpPr>
          <p:spPr>
            <a:xfrm>
              <a:off x="5167962" y="2310336"/>
              <a:ext cx="1104936" cy="692497"/>
            </a:xfrm>
            <a:prstGeom prst="rect">
              <a:avLst/>
            </a:prstGeom>
            <a:noFill/>
          </p:spPr>
          <p:txBody>
            <a:bodyPr wrap="square" rtlCol="0">
              <a:spAutoFit/>
            </a:bodyPr>
            <a:lstStyle/>
            <a:p>
              <a:r>
                <a:rPr lang="en-US" sz="1300" b="1" dirty="0" smtClean="0">
                  <a:solidFill>
                    <a:schemeClr val="accent4"/>
                  </a:solidFill>
                  <a:latin typeface="Gotham-Medium" charset="0"/>
                  <a:ea typeface="Gotham-Medium" charset="0"/>
                  <a:cs typeface="Gotham-Medium" charset="0"/>
                </a:rPr>
                <a:t>Small Positive Adjustment</a:t>
              </a:r>
              <a:endParaRPr lang="en-US" sz="1300" b="1" dirty="0">
                <a:solidFill>
                  <a:schemeClr val="tx2"/>
                </a:solidFill>
                <a:latin typeface="Gotham-Book"/>
              </a:endParaRPr>
            </a:p>
          </p:txBody>
        </p:sp>
      </p:grpSp>
      <p:sp>
        <p:nvSpPr>
          <p:cNvPr id="40" name="Rectangle 39"/>
          <p:cNvSpPr/>
          <p:nvPr/>
        </p:nvSpPr>
        <p:spPr>
          <a:xfrm>
            <a:off x="7684844" y="2570205"/>
            <a:ext cx="1174098" cy="85292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nvGrpSpPr>
          <p:cNvPr id="7" name="Group 6"/>
          <p:cNvGrpSpPr/>
          <p:nvPr/>
        </p:nvGrpSpPr>
        <p:grpSpPr>
          <a:xfrm>
            <a:off x="10007919" y="2250831"/>
            <a:ext cx="1174098" cy="1172298"/>
            <a:chOff x="9683453" y="2250831"/>
            <a:chExt cx="1174098" cy="1172298"/>
          </a:xfrm>
        </p:grpSpPr>
        <p:sp>
          <p:nvSpPr>
            <p:cNvPr id="41" name="Rectangle 40"/>
            <p:cNvSpPr/>
            <p:nvPr/>
          </p:nvSpPr>
          <p:spPr>
            <a:xfrm>
              <a:off x="9683453" y="2250831"/>
              <a:ext cx="1174098" cy="11722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9" name="TextBox 48"/>
            <p:cNvSpPr txBox="1"/>
            <p:nvPr/>
          </p:nvSpPr>
          <p:spPr>
            <a:xfrm>
              <a:off x="9715511" y="2611229"/>
              <a:ext cx="1085563" cy="492443"/>
            </a:xfrm>
            <a:prstGeom prst="rect">
              <a:avLst/>
            </a:prstGeom>
            <a:noFill/>
          </p:spPr>
          <p:txBody>
            <a:bodyPr wrap="square" rtlCol="0">
              <a:spAutoFit/>
            </a:bodyPr>
            <a:lstStyle/>
            <a:p>
              <a:r>
                <a:rPr lang="en-US" sz="1300" b="1" dirty="0" smtClean="0">
                  <a:solidFill>
                    <a:schemeClr val="bg1"/>
                  </a:solidFill>
                  <a:latin typeface="Gotham-Medium" charset="0"/>
                  <a:ea typeface="Gotham-Medium" charset="0"/>
                  <a:cs typeface="Gotham-Medium" charset="0"/>
                </a:rPr>
                <a:t>Advanced</a:t>
              </a:r>
            </a:p>
            <a:p>
              <a:r>
                <a:rPr lang="en-US" sz="1300" b="1" dirty="0" smtClean="0">
                  <a:solidFill>
                    <a:schemeClr val="bg1"/>
                  </a:solidFill>
                  <a:latin typeface="Gotham-Medium" charset="0"/>
                  <a:ea typeface="Gotham-Medium" charset="0"/>
                  <a:cs typeface="Gotham-Medium" charset="0"/>
                </a:rPr>
                <a:t>APMs</a:t>
              </a:r>
              <a:endParaRPr lang="en-US" sz="1300" b="1" dirty="0">
                <a:solidFill>
                  <a:schemeClr val="bg1"/>
                </a:solidFill>
                <a:latin typeface="Gotham-Book"/>
              </a:endParaRPr>
            </a:p>
          </p:txBody>
        </p:sp>
      </p:grpSp>
      <p:sp>
        <p:nvSpPr>
          <p:cNvPr id="25" name="TextBox 24"/>
          <p:cNvSpPr txBox="1"/>
          <p:nvPr/>
        </p:nvSpPr>
        <p:spPr>
          <a:xfrm>
            <a:off x="3101436" y="2474164"/>
            <a:ext cx="1143411" cy="492443"/>
          </a:xfrm>
          <a:prstGeom prst="rect">
            <a:avLst/>
          </a:prstGeom>
          <a:noFill/>
        </p:spPr>
        <p:txBody>
          <a:bodyPr wrap="square" rtlCol="0">
            <a:spAutoFit/>
          </a:bodyPr>
          <a:lstStyle/>
          <a:p>
            <a:r>
              <a:rPr lang="en-US" sz="1300" b="1" dirty="0" smtClean="0">
                <a:solidFill>
                  <a:schemeClr val="accent4"/>
                </a:solidFill>
                <a:latin typeface="Gotham-Medium" charset="0"/>
                <a:ea typeface="Gotham-Medium" charset="0"/>
                <a:cs typeface="Gotham-Medium" charset="0"/>
              </a:rPr>
              <a:t>Neutral</a:t>
            </a:r>
          </a:p>
          <a:p>
            <a:r>
              <a:rPr lang="en-US" sz="1300" b="1" dirty="0" smtClean="0">
                <a:solidFill>
                  <a:schemeClr val="accent4"/>
                </a:solidFill>
                <a:latin typeface="Gotham-Medium" charset="0"/>
              </a:rPr>
              <a:t>Adjustment</a:t>
            </a:r>
            <a:endParaRPr lang="en-US" sz="1300" b="1" dirty="0">
              <a:solidFill>
                <a:schemeClr val="tx2"/>
              </a:solidFill>
              <a:latin typeface="Gotham-Book"/>
            </a:endParaRPr>
          </a:p>
        </p:txBody>
      </p:sp>
      <p:sp>
        <p:nvSpPr>
          <p:cNvPr id="26" name="TextBox 25"/>
          <p:cNvSpPr txBox="1"/>
          <p:nvPr/>
        </p:nvSpPr>
        <p:spPr>
          <a:xfrm>
            <a:off x="7698316" y="2628053"/>
            <a:ext cx="1239703" cy="692497"/>
          </a:xfrm>
          <a:prstGeom prst="rect">
            <a:avLst/>
          </a:prstGeom>
          <a:noFill/>
        </p:spPr>
        <p:txBody>
          <a:bodyPr wrap="square" rtlCol="0">
            <a:spAutoFit/>
          </a:bodyPr>
          <a:lstStyle/>
          <a:p>
            <a:r>
              <a:rPr lang="en-US" sz="1300" b="1" dirty="0" smtClean="0">
                <a:solidFill>
                  <a:schemeClr val="bg1"/>
                </a:solidFill>
                <a:latin typeface="Gotham-Medium" charset="0"/>
                <a:ea typeface="Gotham-Medium" charset="0"/>
                <a:cs typeface="Gotham-Medium" charset="0"/>
              </a:rPr>
              <a:t>Larger Positive Adjustment</a:t>
            </a:r>
            <a:endParaRPr lang="en-US" sz="1300" b="1" dirty="0">
              <a:solidFill>
                <a:schemeClr val="bg1"/>
              </a:solidFill>
              <a:latin typeface="Gotham-Book"/>
            </a:endParaRPr>
          </a:p>
        </p:txBody>
      </p:sp>
      <p:sp>
        <p:nvSpPr>
          <p:cNvPr id="28" name="Rectangle 27"/>
          <p:cNvSpPr/>
          <p:nvPr/>
        </p:nvSpPr>
        <p:spPr>
          <a:xfrm>
            <a:off x="7672284" y="2250830"/>
            <a:ext cx="1174098" cy="307602"/>
          </a:xfrm>
          <a:prstGeom prst="rect">
            <a:avLst/>
          </a:prstGeom>
          <a:solidFill>
            <a:schemeClr val="accent4">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1" name="TextBox 30"/>
          <p:cNvSpPr txBox="1"/>
          <p:nvPr/>
        </p:nvSpPr>
        <p:spPr>
          <a:xfrm>
            <a:off x="1057102" y="3476541"/>
            <a:ext cx="1229198" cy="292388"/>
          </a:xfrm>
          <a:prstGeom prst="rect">
            <a:avLst/>
          </a:prstGeom>
          <a:noFill/>
        </p:spPr>
        <p:txBody>
          <a:bodyPr wrap="square" rtlCol="0">
            <a:spAutoFit/>
          </a:bodyPr>
          <a:lstStyle/>
          <a:p>
            <a:r>
              <a:rPr lang="en-US" sz="1300" dirty="0" smtClean="0">
                <a:solidFill>
                  <a:schemeClr val="bg1"/>
                </a:solidFill>
                <a:latin typeface="Gotham-Medium" charset="0"/>
                <a:ea typeface="Gotham-Medium" charset="0"/>
                <a:cs typeface="Gotham-Medium" charset="0"/>
              </a:rPr>
              <a:t>-4%</a:t>
            </a:r>
            <a:endParaRPr lang="en-US" sz="1300" dirty="0">
              <a:solidFill>
                <a:schemeClr val="bg1"/>
              </a:solidFill>
              <a:latin typeface="Gotham-Book"/>
            </a:endParaRPr>
          </a:p>
        </p:txBody>
      </p:sp>
      <p:cxnSp>
        <p:nvCxnSpPr>
          <p:cNvPr id="9" name="Straight Connector 8"/>
          <p:cNvCxnSpPr/>
          <p:nvPr/>
        </p:nvCxnSpPr>
        <p:spPr>
          <a:xfrm>
            <a:off x="278804" y="3439076"/>
            <a:ext cx="1159192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60371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714149" y="1312671"/>
            <a:ext cx="3190778" cy="649691"/>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 name="Rectangle 6"/>
          <p:cNvSpPr/>
          <p:nvPr/>
        </p:nvSpPr>
        <p:spPr>
          <a:xfrm>
            <a:off x="714149" y="1962362"/>
            <a:ext cx="3190778" cy="4109663"/>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 name="Title 3"/>
          <p:cNvSpPr>
            <a:spLocks noGrp="1"/>
          </p:cNvSpPr>
          <p:nvPr>
            <p:ph type="title"/>
          </p:nvPr>
        </p:nvSpPr>
        <p:spPr/>
        <p:txBody>
          <a:bodyPr/>
          <a:lstStyle/>
          <a:p>
            <a:r>
              <a:rPr lang="en-US" dirty="0"/>
              <a:t>MIPS Reporting Options</a:t>
            </a:r>
          </a:p>
        </p:txBody>
      </p:sp>
      <p:sp>
        <p:nvSpPr>
          <p:cNvPr id="3" name="Text Placeholder 2"/>
          <p:cNvSpPr txBox="1">
            <a:spLocks/>
          </p:cNvSpPr>
          <p:nvPr/>
        </p:nvSpPr>
        <p:spPr>
          <a:xfrm>
            <a:off x="714149" y="1466786"/>
            <a:ext cx="3190777" cy="3003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600" dirty="0" smtClean="0">
                <a:solidFill>
                  <a:srgbClr val="FFFFFF"/>
                </a:solidFill>
                <a:latin typeface="Gotham-Medium" charset="0"/>
                <a:ea typeface="Gotham-Medium" charset="0"/>
                <a:cs typeface="Gotham-Medium" charset="0"/>
              </a:rPr>
              <a:t>INDIVIDUAL</a:t>
            </a:r>
            <a:endParaRPr lang="en-US" sz="1600" dirty="0">
              <a:solidFill>
                <a:srgbClr val="000000">
                  <a:lumMod val="50000"/>
                  <a:lumOff val="50000"/>
                </a:srgbClr>
              </a:solidFill>
            </a:endParaRPr>
          </a:p>
        </p:txBody>
      </p:sp>
      <p:sp>
        <p:nvSpPr>
          <p:cNvPr id="8" name="Text Placeholder 2"/>
          <p:cNvSpPr txBox="1">
            <a:spLocks/>
          </p:cNvSpPr>
          <p:nvPr/>
        </p:nvSpPr>
        <p:spPr>
          <a:xfrm>
            <a:off x="875855" y="2130235"/>
            <a:ext cx="2708309" cy="3660453"/>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85750" indent="-285750">
              <a:spcBef>
                <a:spcPts val="1000"/>
              </a:spcBef>
              <a:buClr>
                <a:srgbClr val="00898D"/>
              </a:buClr>
              <a:buSzPct val="100000"/>
              <a:buFont typeface="Wingdings" charset="2"/>
              <a:buChar char="§"/>
            </a:pPr>
            <a:r>
              <a:rPr lang="en-US" sz="1600" dirty="0" smtClean="0">
                <a:solidFill>
                  <a:srgbClr val="000000">
                    <a:lumMod val="50000"/>
                    <a:lumOff val="50000"/>
                  </a:srgbClr>
                </a:solidFill>
              </a:rPr>
              <a:t>Reports </a:t>
            </a:r>
            <a:r>
              <a:rPr lang="en-US" sz="1600" dirty="0">
                <a:solidFill>
                  <a:srgbClr val="000000">
                    <a:lumMod val="50000"/>
                    <a:lumOff val="50000"/>
                  </a:srgbClr>
                </a:solidFill>
              </a:rPr>
              <a:t>at individual level for each of </a:t>
            </a:r>
            <a:r>
              <a:rPr lang="en-US" sz="1600" dirty="0" smtClean="0">
                <a:solidFill>
                  <a:srgbClr val="000000">
                    <a:lumMod val="50000"/>
                    <a:lumOff val="50000"/>
                  </a:srgbClr>
                </a:solidFill>
              </a:rPr>
              <a:t>the</a:t>
            </a:r>
            <a:br>
              <a:rPr lang="en-US" sz="1600" dirty="0" smtClean="0">
                <a:solidFill>
                  <a:srgbClr val="000000">
                    <a:lumMod val="50000"/>
                    <a:lumOff val="50000"/>
                  </a:srgbClr>
                </a:solidFill>
              </a:rPr>
            </a:br>
            <a:r>
              <a:rPr lang="en-US" sz="1600" dirty="0" smtClean="0">
                <a:solidFill>
                  <a:srgbClr val="000000">
                    <a:lumMod val="50000"/>
                    <a:lumOff val="50000"/>
                  </a:srgbClr>
                </a:solidFill>
              </a:rPr>
              <a:t>4 </a:t>
            </a:r>
            <a:r>
              <a:rPr lang="en-US" sz="1600" dirty="0">
                <a:solidFill>
                  <a:srgbClr val="000000">
                    <a:lumMod val="50000"/>
                    <a:lumOff val="50000"/>
                  </a:srgbClr>
                </a:solidFill>
              </a:rPr>
              <a:t>performance categories</a:t>
            </a:r>
          </a:p>
          <a:p>
            <a:pPr marL="285750" indent="-285750">
              <a:spcBef>
                <a:spcPts val="1000"/>
              </a:spcBef>
              <a:buClr>
                <a:srgbClr val="00898D"/>
              </a:buClr>
              <a:buSzPct val="100000"/>
              <a:buFont typeface="Wingdings" charset="2"/>
              <a:buChar char="§"/>
            </a:pPr>
            <a:r>
              <a:rPr lang="en-US" sz="1600" dirty="0">
                <a:solidFill>
                  <a:srgbClr val="000000">
                    <a:lumMod val="50000"/>
                    <a:lumOff val="50000"/>
                  </a:srgbClr>
                </a:solidFill>
              </a:rPr>
              <a:t>Receive individual score/payment adjustment at </a:t>
            </a:r>
            <a:r>
              <a:rPr lang="en-US" sz="1600" dirty="0" smtClean="0">
                <a:solidFill>
                  <a:srgbClr val="000000">
                    <a:lumMod val="50000"/>
                    <a:lumOff val="50000"/>
                  </a:srgbClr>
                </a:solidFill>
              </a:rPr>
              <a:t>TIN/NPI level</a:t>
            </a:r>
            <a:endParaRPr lang="en-US" sz="1600" dirty="0">
              <a:solidFill>
                <a:srgbClr val="000000">
                  <a:lumMod val="50000"/>
                  <a:lumOff val="50000"/>
                </a:srgbClr>
              </a:solidFill>
            </a:endParaRPr>
          </a:p>
        </p:txBody>
      </p:sp>
      <p:sp>
        <p:nvSpPr>
          <p:cNvPr id="9" name="Round Same Side Corner Rectangle 8"/>
          <p:cNvSpPr/>
          <p:nvPr/>
        </p:nvSpPr>
        <p:spPr>
          <a:xfrm>
            <a:off x="4166189" y="1312671"/>
            <a:ext cx="3779439" cy="649691"/>
          </a:xfrm>
          <a:prstGeom prst="round2Same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Rectangle 9"/>
          <p:cNvSpPr/>
          <p:nvPr/>
        </p:nvSpPr>
        <p:spPr>
          <a:xfrm>
            <a:off x="4166189" y="1962362"/>
            <a:ext cx="3779439" cy="4109663"/>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Text Placeholder 2"/>
          <p:cNvSpPr txBox="1">
            <a:spLocks/>
          </p:cNvSpPr>
          <p:nvPr/>
        </p:nvSpPr>
        <p:spPr>
          <a:xfrm>
            <a:off x="4166190" y="1466786"/>
            <a:ext cx="3779438" cy="3003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600" dirty="0" smtClean="0">
                <a:solidFill>
                  <a:srgbClr val="FFFFFF"/>
                </a:solidFill>
                <a:latin typeface="Gotham-Medium" charset="0"/>
                <a:ea typeface="Gotham-Medium" charset="0"/>
                <a:cs typeface="Gotham-Medium" charset="0"/>
              </a:rPr>
              <a:t>GROUP</a:t>
            </a:r>
            <a:endParaRPr lang="en-US" sz="1600" dirty="0">
              <a:solidFill>
                <a:srgbClr val="000000">
                  <a:lumMod val="50000"/>
                  <a:lumOff val="50000"/>
                </a:srgbClr>
              </a:solidFill>
            </a:endParaRPr>
          </a:p>
        </p:txBody>
      </p:sp>
      <p:sp>
        <p:nvSpPr>
          <p:cNvPr id="12" name="Round Same Side Corner Rectangle 11"/>
          <p:cNvSpPr/>
          <p:nvPr/>
        </p:nvSpPr>
        <p:spPr>
          <a:xfrm>
            <a:off x="8170482" y="1326437"/>
            <a:ext cx="3285203" cy="649691"/>
          </a:xfrm>
          <a:prstGeom prst="round2Same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2"/>
          <p:cNvSpPr/>
          <p:nvPr/>
        </p:nvSpPr>
        <p:spPr>
          <a:xfrm>
            <a:off x="8170482" y="1962362"/>
            <a:ext cx="3285203" cy="4109663"/>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4" name="Text Placeholder 2"/>
          <p:cNvSpPr txBox="1">
            <a:spLocks/>
          </p:cNvSpPr>
          <p:nvPr/>
        </p:nvSpPr>
        <p:spPr>
          <a:xfrm>
            <a:off x="8170483" y="1466786"/>
            <a:ext cx="3285202" cy="3003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600" dirty="0" smtClean="0">
                <a:solidFill>
                  <a:srgbClr val="FFFFFF"/>
                </a:solidFill>
                <a:latin typeface="Gotham-Medium" charset="0"/>
                <a:ea typeface="Gotham-Medium" charset="0"/>
                <a:cs typeface="Gotham-Medium" charset="0"/>
              </a:rPr>
              <a:t>APM ENTITY</a:t>
            </a:r>
            <a:endParaRPr lang="en-US" sz="1600" dirty="0">
              <a:solidFill>
                <a:srgbClr val="000000">
                  <a:lumMod val="50000"/>
                  <a:lumOff val="50000"/>
                </a:srgbClr>
              </a:solidFill>
            </a:endParaRPr>
          </a:p>
        </p:txBody>
      </p:sp>
      <p:sp>
        <p:nvSpPr>
          <p:cNvPr id="5" name="Text Placeholder 2"/>
          <p:cNvSpPr txBox="1">
            <a:spLocks/>
          </p:cNvSpPr>
          <p:nvPr/>
        </p:nvSpPr>
        <p:spPr>
          <a:xfrm>
            <a:off x="4327883" y="2130235"/>
            <a:ext cx="3617746" cy="3637052"/>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85750" indent="-285750">
              <a:spcBef>
                <a:spcPts val="1000"/>
              </a:spcBef>
              <a:buClr>
                <a:srgbClr val="246797"/>
              </a:buClr>
              <a:buSzPct val="100000"/>
              <a:buFont typeface="Wingdings" charset="2"/>
              <a:buChar char="§"/>
            </a:pPr>
            <a:r>
              <a:rPr lang="en-US" sz="1600" dirty="0" smtClean="0">
                <a:solidFill>
                  <a:srgbClr val="000000">
                    <a:lumMod val="50000"/>
                    <a:lumOff val="50000"/>
                  </a:srgbClr>
                </a:solidFill>
              </a:rPr>
              <a:t>A </a:t>
            </a:r>
            <a:r>
              <a:rPr lang="en-US" sz="1600" dirty="0">
                <a:solidFill>
                  <a:srgbClr val="000000">
                    <a:lumMod val="50000"/>
                    <a:lumOff val="50000"/>
                  </a:srgbClr>
                </a:solidFill>
              </a:rPr>
              <a:t>group, defined by TIN, would be assessed as group across all 4 performance categories</a:t>
            </a:r>
          </a:p>
          <a:p>
            <a:pPr marL="285750" indent="-285750">
              <a:spcBef>
                <a:spcPts val="1000"/>
              </a:spcBef>
              <a:buClr>
                <a:srgbClr val="246797"/>
              </a:buClr>
              <a:buSzPct val="100000"/>
              <a:buFont typeface="Wingdings" charset="2"/>
              <a:buChar char="§"/>
            </a:pPr>
            <a:r>
              <a:rPr lang="en-US" sz="1600" dirty="0">
                <a:solidFill>
                  <a:srgbClr val="000000">
                    <a:lumMod val="50000"/>
                    <a:lumOff val="50000"/>
                  </a:srgbClr>
                </a:solidFill>
              </a:rPr>
              <a:t>Receive </a:t>
            </a:r>
            <a:r>
              <a:rPr lang="en-US" sz="1600" dirty="0" smtClean="0">
                <a:solidFill>
                  <a:srgbClr val="000000">
                    <a:lumMod val="50000"/>
                    <a:lumOff val="50000"/>
                  </a:srgbClr>
                </a:solidFill>
              </a:rPr>
              <a:t>score/payment adjustment at </a:t>
            </a:r>
            <a:r>
              <a:rPr lang="en-US" sz="1600" dirty="0">
                <a:solidFill>
                  <a:srgbClr val="000000">
                    <a:lumMod val="50000"/>
                    <a:lumOff val="50000"/>
                  </a:srgbClr>
                </a:solidFill>
              </a:rPr>
              <a:t>TIN/NPI level</a:t>
            </a:r>
          </a:p>
          <a:p>
            <a:pPr marL="285750" indent="-285750">
              <a:spcBef>
                <a:spcPts val="1000"/>
              </a:spcBef>
              <a:buClr>
                <a:srgbClr val="246797"/>
              </a:buClr>
              <a:buSzPct val="100000"/>
              <a:buFont typeface="Wingdings" charset="2"/>
              <a:buChar char="§"/>
            </a:pPr>
            <a:r>
              <a:rPr lang="en-US" sz="1600" dirty="0">
                <a:solidFill>
                  <a:srgbClr val="000000">
                    <a:lumMod val="50000"/>
                    <a:lumOff val="50000"/>
                  </a:srgbClr>
                </a:solidFill>
              </a:rPr>
              <a:t>All MIPS clinicians in group receive the same annual score</a:t>
            </a:r>
          </a:p>
          <a:p>
            <a:pPr marL="285750" indent="-285750">
              <a:spcBef>
                <a:spcPts val="1000"/>
              </a:spcBef>
              <a:buClr>
                <a:srgbClr val="246797"/>
              </a:buClr>
              <a:buSzPct val="100000"/>
              <a:buFont typeface="Wingdings" charset="2"/>
              <a:buChar char="§"/>
            </a:pPr>
            <a:r>
              <a:rPr lang="en-US" sz="1600" dirty="0">
                <a:solidFill>
                  <a:srgbClr val="000000">
                    <a:lumMod val="50000"/>
                    <a:lumOff val="50000"/>
                  </a:srgbClr>
                </a:solidFill>
              </a:rPr>
              <a:t>CMS will ultimately allow reporting through virtual groups, though not in 1st performance year</a:t>
            </a:r>
          </a:p>
        </p:txBody>
      </p:sp>
      <p:sp>
        <p:nvSpPr>
          <p:cNvPr id="6" name="Text Placeholder 2"/>
          <p:cNvSpPr txBox="1">
            <a:spLocks/>
          </p:cNvSpPr>
          <p:nvPr/>
        </p:nvSpPr>
        <p:spPr>
          <a:xfrm>
            <a:off x="8299989" y="2130235"/>
            <a:ext cx="2862382" cy="433936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85750" indent="-285750">
              <a:spcBef>
                <a:spcPts val="1000"/>
              </a:spcBef>
              <a:buClr>
                <a:srgbClr val="664F8A"/>
              </a:buClr>
              <a:buSzPct val="100000"/>
              <a:buFont typeface="Wingdings" charset="2"/>
              <a:buChar char="§"/>
            </a:pPr>
            <a:r>
              <a:rPr lang="en-US" sz="1600" dirty="0" smtClean="0">
                <a:solidFill>
                  <a:srgbClr val="000000">
                    <a:lumMod val="50000"/>
                    <a:lumOff val="50000"/>
                  </a:srgbClr>
                </a:solidFill>
              </a:rPr>
              <a:t>Option </a:t>
            </a:r>
            <a:r>
              <a:rPr lang="en-US" sz="1600" dirty="0">
                <a:solidFill>
                  <a:srgbClr val="000000">
                    <a:lumMod val="50000"/>
                    <a:lumOff val="50000"/>
                  </a:srgbClr>
                </a:solidFill>
              </a:rPr>
              <a:t>available to MIPS clinicians practicing in an APM deemed a “MIPS APM”</a:t>
            </a:r>
          </a:p>
          <a:p>
            <a:pPr marL="285750" indent="-285750">
              <a:spcBef>
                <a:spcPts val="1000"/>
              </a:spcBef>
              <a:buClr>
                <a:srgbClr val="664F8A"/>
              </a:buClr>
              <a:buSzPct val="100000"/>
              <a:buFont typeface="Wingdings" charset="2"/>
              <a:buChar char="§"/>
            </a:pPr>
            <a:r>
              <a:rPr lang="en-US" sz="1600" dirty="0">
                <a:solidFill>
                  <a:srgbClr val="000000">
                    <a:lumMod val="50000"/>
                    <a:lumOff val="50000"/>
                  </a:srgbClr>
                </a:solidFill>
              </a:rPr>
              <a:t>All scores aggregated at APM Entity level</a:t>
            </a:r>
          </a:p>
          <a:p>
            <a:pPr marL="285750" indent="-285750">
              <a:spcBef>
                <a:spcPts val="1000"/>
              </a:spcBef>
              <a:buClr>
                <a:srgbClr val="664F8A"/>
              </a:buClr>
              <a:buSzPct val="100000"/>
              <a:buFont typeface="Wingdings" charset="2"/>
              <a:buChar char="§"/>
            </a:pPr>
            <a:r>
              <a:rPr lang="en-US" sz="1600" dirty="0">
                <a:solidFill>
                  <a:srgbClr val="000000">
                    <a:lumMod val="50000"/>
                    <a:lumOff val="50000"/>
                  </a:srgbClr>
                </a:solidFill>
              </a:rPr>
              <a:t>All individuals in APM Entity receive the same annual score</a:t>
            </a:r>
          </a:p>
        </p:txBody>
      </p:sp>
    </p:spTree>
    <p:extLst>
      <p:ext uri="{BB962C8B-B14F-4D97-AF65-F5344CB8AC3E}">
        <p14:creationId xmlns:p14="http://schemas.microsoft.com/office/powerpoint/2010/main" xmlns="" val="3028136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882" y="381067"/>
            <a:ext cx="10982724" cy="1116106"/>
          </a:xfrm>
        </p:spPr>
        <p:txBody>
          <a:bodyPr/>
          <a:lstStyle/>
          <a:p>
            <a:r>
              <a:rPr lang="en-US" dirty="0" smtClean="0"/>
              <a:t>Generally Applicable MIPS Category Weighting</a:t>
            </a:r>
            <a:endParaRPr lang="en-US" dirty="0"/>
          </a:p>
        </p:txBody>
      </p:sp>
      <p:grpSp>
        <p:nvGrpSpPr>
          <p:cNvPr id="24" name="Group 23"/>
          <p:cNvGrpSpPr/>
          <p:nvPr/>
        </p:nvGrpSpPr>
        <p:grpSpPr>
          <a:xfrm>
            <a:off x="236070" y="1547978"/>
            <a:ext cx="11089341" cy="3354792"/>
            <a:chOff x="236070" y="1801973"/>
            <a:chExt cx="11089341" cy="3354792"/>
          </a:xfrm>
        </p:grpSpPr>
        <p:graphicFrame>
          <p:nvGraphicFramePr>
            <p:cNvPr id="2" name="Chart 1"/>
            <p:cNvGraphicFramePr/>
            <p:nvPr>
              <p:extLst/>
            </p:nvPr>
          </p:nvGraphicFramePr>
          <p:xfrm>
            <a:off x="236070" y="1801973"/>
            <a:ext cx="3696447" cy="3354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3932517" y="1801973"/>
            <a:ext cx="3696447" cy="3354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7628964" y="1801973"/>
            <a:ext cx="3696447" cy="335479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2"/>
            <p:cNvSpPr txBox="1">
              <a:spLocks/>
            </p:cNvSpPr>
            <p:nvPr/>
          </p:nvSpPr>
          <p:spPr>
            <a:xfrm>
              <a:off x="1446991" y="2905708"/>
              <a:ext cx="1274604" cy="112042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fontAlgn="auto">
                <a:spcBef>
                  <a:spcPts val="1000"/>
                </a:spcBef>
                <a:spcAft>
                  <a:spcPts val="0"/>
                </a:spcAft>
              </a:pPr>
              <a:r>
                <a:rPr lang="en-US" sz="6600" b="1" dirty="0" smtClean="0">
                  <a:solidFill>
                    <a:schemeClr val="accent2"/>
                  </a:solidFill>
                  <a:latin typeface="Helvetica" charset="0"/>
                  <a:ea typeface="Helvetica" charset="0"/>
                  <a:cs typeface="Helvetica" charset="0"/>
                </a:rPr>
                <a:t>%</a:t>
              </a:r>
              <a:endParaRPr lang="en-US" sz="6600" b="1" dirty="0">
                <a:solidFill>
                  <a:schemeClr val="accent2"/>
                </a:solidFill>
                <a:latin typeface="Helvetica" charset="0"/>
                <a:ea typeface="Helvetica" charset="0"/>
                <a:cs typeface="Helvetica" charset="0"/>
              </a:endParaRPr>
            </a:p>
          </p:txBody>
        </p:sp>
        <p:sp>
          <p:nvSpPr>
            <p:cNvPr id="8" name="Text Placeholder 2"/>
            <p:cNvSpPr txBox="1">
              <a:spLocks/>
            </p:cNvSpPr>
            <p:nvPr/>
          </p:nvSpPr>
          <p:spPr>
            <a:xfrm>
              <a:off x="5143438" y="2919155"/>
              <a:ext cx="1274604" cy="112042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fontAlgn="auto">
                <a:spcBef>
                  <a:spcPts val="1000"/>
                </a:spcBef>
                <a:spcAft>
                  <a:spcPts val="0"/>
                </a:spcAft>
              </a:pPr>
              <a:r>
                <a:rPr lang="en-US" sz="6600" b="1" dirty="0" smtClean="0">
                  <a:solidFill>
                    <a:schemeClr val="accent2"/>
                  </a:solidFill>
                  <a:latin typeface="Helvetica" charset="0"/>
                  <a:ea typeface="Helvetica" charset="0"/>
                  <a:cs typeface="Helvetica" charset="0"/>
                </a:rPr>
                <a:t>%</a:t>
              </a:r>
              <a:endParaRPr lang="en-US" sz="6600" b="1" dirty="0">
                <a:solidFill>
                  <a:schemeClr val="accent2"/>
                </a:solidFill>
                <a:latin typeface="Helvetica" charset="0"/>
                <a:ea typeface="Helvetica" charset="0"/>
                <a:cs typeface="Helvetica" charset="0"/>
              </a:endParaRPr>
            </a:p>
          </p:txBody>
        </p:sp>
        <p:sp>
          <p:nvSpPr>
            <p:cNvPr id="9" name="Text Placeholder 2"/>
            <p:cNvSpPr txBox="1">
              <a:spLocks/>
            </p:cNvSpPr>
            <p:nvPr/>
          </p:nvSpPr>
          <p:spPr>
            <a:xfrm>
              <a:off x="8831727" y="2905707"/>
              <a:ext cx="1274604" cy="112042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fontAlgn="auto">
                <a:spcBef>
                  <a:spcPts val="1000"/>
                </a:spcBef>
                <a:spcAft>
                  <a:spcPts val="0"/>
                </a:spcAft>
              </a:pPr>
              <a:r>
                <a:rPr lang="en-US" sz="6600" b="1" dirty="0" smtClean="0">
                  <a:solidFill>
                    <a:schemeClr val="accent2"/>
                  </a:solidFill>
                  <a:latin typeface="Helvetica" charset="0"/>
                  <a:ea typeface="Helvetica" charset="0"/>
                  <a:cs typeface="Helvetica" charset="0"/>
                </a:rPr>
                <a:t>%</a:t>
              </a:r>
              <a:endParaRPr lang="en-US" sz="6600" b="1" dirty="0">
                <a:solidFill>
                  <a:schemeClr val="accent2"/>
                </a:solidFill>
                <a:latin typeface="Helvetica" charset="0"/>
                <a:ea typeface="Helvetica" charset="0"/>
                <a:cs typeface="Helvetica" charset="0"/>
              </a:endParaRPr>
            </a:p>
          </p:txBody>
        </p:sp>
      </p:grpSp>
      <p:sp>
        <p:nvSpPr>
          <p:cNvPr id="11" name="Text Placeholder 2"/>
          <p:cNvSpPr txBox="1">
            <a:spLocks/>
          </p:cNvSpPr>
          <p:nvPr/>
        </p:nvSpPr>
        <p:spPr>
          <a:xfrm>
            <a:off x="4223209" y="1207789"/>
            <a:ext cx="3100801" cy="68757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fontAlgn="auto">
              <a:spcBef>
                <a:spcPts val="1000"/>
              </a:spcBef>
              <a:spcAft>
                <a:spcPts val="0"/>
              </a:spcAft>
            </a:pPr>
            <a:r>
              <a:rPr lang="en-US" sz="1600" b="1" dirty="0">
                <a:solidFill>
                  <a:schemeClr val="accent2"/>
                </a:solidFill>
                <a:latin typeface="Gotham-Bold" charset="0"/>
                <a:ea typeface="Gotham-Bold" charset="0"/>
                <a:cs typeface="Gotham-Bold" charset="0"/>
              </a:rPr>
              <a:t>2018 Performance Year</a:t>
            </a:r>
            <a:br>
              <a:rPr lang="en-US" sz="1600" b="1" dirty="0">
                <a:solidFill>
                  <a:schemeClr val="accent2"/>
                </a:solidFill>
                <a:latin typeface="Gotham-Bold" charset="0"/>
                <a:ea typeface="Gotham-Bold" charset="0"/>
                <a:cs typeface="Gotham-Bold" charset="0"/>
              </a:rPr>
            </a:br>
            <a:r>
              <a:rPr lang="en-US" sz="1600" b="1" dirty="0">
                <a:solidFill>
                  <a:schemeClr val="accent2"/>
                </a:solidFill>
                <a:latin typeface="Gotham-Bold" charset="0"/>
                <a:ea typeface="Gotham-Bold" charset="0"/>
                <a:cs typeface="Gotham-Bold" charset="0"/>
              </a:rPr>
              <a:t>2020 Payment Year</a:t>
            </a:r>
          </a:p>
        </p:txBody>
      </p:sp>
      <p:sp>
        <p:nvSpPr>
          <p:cNvPr id="12" name="Text Placeholder 2"/>
          <p:cNvSpPr txBox="1">
            <a:spLocks/>
          </p:cNvSpPr>
          <p:nvPr/>
        </p:nvSpPr>
        <p:spPr>
          <a:xfrm>
            <a:off x="526988" y="1207789"/>
            <a:ext cx="3100801" cy="68757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fontAlgn="auto">
              <a:spcBef>
                <a:spcPts val="1000"/>
              </a:spcBef>
              <a:spcAft>
                <a:spcPts val="0"/>
              </a:spcAft>
            </a:pPr>
            <a:r>
              <a:rPr lang="en-US" sz="1600" b="1" dirty="0">
                <a:solidFill>
                  <a:schemeClr val="accent2"/>
                </a:solidFill>
                <a:latin typeface="Gotham-Bold" charset="0"/>
                <a:ea typeface="Gotham-Bold" charset="0"/>
                <a:cs typeface="Gotham-Bold" charset="0"/>
              </a:rPr>
              <a:t>2017 Performance Year</a:t>
            </a:r>
            <a:br>
              <a:rPr lang="en-US" sz="1600" b="1" dirty="0">
                <a:solidFill>
                  <a:schemeClr val="accent2"/>
                </a:solidFill>
                <a:latin typeface="Gotham-Bold" charset="0"/>
                <a:ea typeface="Gotham-Bold" charset="0"/>
                <a:cs typeface="Gotham-Bold" charset="0"/>
              </a:rPr>
            </a:br>
            <a:r>
              <a:rPr lang="en-US" sz="1600" b="1" dirty="0">
                <a:solidFill>
                  <a:schemeClr val="accent2"/>
                </a:solidFill>
                <a:latin typeface="Gotham-Bold" charset="0"/>
                <a:ea typeface="Gotham-Bold" charset="0"/>
                <a:cs typeface="Gotham-Bold" charset="0"/>
              </a:rPr>
              <a:t>2019 Payment Year</a:t>
            </a:r>
          </a:p>
        </p:txBody>
      </p:sp>
      <p:sp>
        <p:nvSpPr>
          <p:cNvPr id="13" name="Text Placeholder 2"/>
          <p:cNvSpPr txBox="1">
            <a:spLocks/>
          </p:cNvSpPr>
          <p:nvPr/>
        </p:nvSpPr>
        <p:spPr>
          <a:xfrm>
            <a:off x="7885564" y="1215211"/>
            <a:ext cx="3100801" cy="68757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fontAlgn="auto">
              <a:spcBef>
                <a:spcPts val="1000"/>
              </a:spcBef>
              <a:spcAft>
                <a:spcPts val="0"/>
              </a:spcAft>
            </a:pPr>
            <a:r>
              <a:rPr lang="en-US" sz="1600" b="1" dirty="0">
                <a:solidFill>
                  <a:schemeClr val="accent2"/>
                </a:solidFill>
                <a:latin typeface="Gotham-Bold" charset="0"/>
                <a:ea typeface="Gotham-Bold" charset="0"/>
                <a:cs typeface="Gotham-Bold" charset="0"/>
              </a:rPr>
              <a:t>2019 Performance Year</a:t>
            </a:r>
            <a:br>
              <a:rPr lang="en-US" sz="1600" b="1" dirty="0">
                <a:solidFill>
                  <a:schemeClr val="accent2"/>
                </a:solidFill>
                <a:latin typeface="Gotham-Bold" charset="0"/>
                <a:ea typeface="Gotham-Bold" charset="0"/>
                <a:cs typeface="Gotham-Bold" charset="0"/>
              </a:rPr>
            </a:br>
            <a:r>
              <a:rPr lang="en-US" sz="1600" b="1" dirty="0">
                <a:solidFill>
                  <a:schemeClr val="accent2"/>
                </a:solidFill>
                <a:latin typeface="Gotham-Bold" charset="0"/>
                <a:ea typeface="Gotham-Bold" charset="0"/>
                <a:cs typeface="Gotham-Bold" charset="0"/>
              </a:rPr>
              <a:t>2021 Payment Year</a:t>
            </a:r>
          </a:p>
        </p:txBody>
      </p:sp>
      <p:sp>
        <p:nvSpPr>
          <p:cNvPr id="14" name="Text Placeholder 2"/>
          <p:cNvSpPr txBox="1">
            <a:spLocks/>
          </p:cNvSpPr>
          <p:nvPr/>
        </p:nvSpPr>
        <p:spPr>
          <a:xfrm>
            <a:off x="1290648" y="4802128"/>
            <a:ext cx="3100801" cy="127793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Quality</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Advancing Care Information</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Improvement Activities</a:t>
            </a:r>
          </a:p>
        </p:txBody>
      </p:sp>
      <p:sp>
        <p:nvSpPr>
          <p:cNvPr id="15" name="Oval 14"/>
          <p:cNvSpPr/>
          <p:nvPr/>
        </p:nvSpPr>
        <p:spPr>
          <a:xfrm>
            <a:off x="1093591" y="4867169"/>
            <a:ext cx="187730" cy="1877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1093591" y="5202427"/>
            <a:ext cx="187730" cy="1877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093591" y="5528059"/>
            <a:ext cx="187730" cy="1877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2"/>
          <p:cNvSpPr txBox="1">
            <a:spLocks/>
          </p:cNvSpPr>
          <p:nvPr/>
        </p:nvSpPr>
        <p:spPr>
          <a:xfrm>
            <a:off x="5163772" y="4790253"/>
            <a:ext cx="3100801" cy="127793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Quality</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Cost</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Advancing Care Information</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Improvement Activities</a:t>
            </a:r>
          </a:p>
        </p:txBody>
      </p:sp>
      <p:sp>
        <p:nvSpPr>
          <p:cNvPr id="19" name="Oval 18"/>
          <p:cNvSpPr/>
          <p:nvPr/>
        </p:nvSpPr>
        <p:spPr>
          <a:xfrm>
            <a:off x="4966715" y="4855294"/>
            <a:ext cx="187730" cy="1877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4966715" y="5180927"/>
            <a:ext cx="187730" cy="18773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4966715" y="5516184"/>
            <a:ext cx="187730" cy="1877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4966715" y="5870691"/>
            <a:ext cx="187730" cy="1877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2"/>
          <p:cNvSpPr txBox="1">
            <a:spLocks/>
          </p:cNvSpPr>
          <p:nvPr/>
        </p:nvSpPr>
        <p:spPr>
          <a:xfrm>
            <a:off x="8962875" y="4776805"/>
            <a:ext cx="3100801" cy="127793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Quality</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Cost</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Advancing Care Information</a:t>
            </a:r>
          </a:p>
          <a:p>
            <a:pPr fontAlgn="auto">
              <a:spcBef>
                <a:spcPts val="1000"/>
              </a:spcBef>
              <a:spcAft>
                <a:spcPts val="0"/>
              </a:spcAft>
            </a:pPr>
            <a:r>
              <a:rPr lang="en-US" sz="1400" dirty="0">
                <a:solidFill>
                  <a:schemeClr val="bg2">
                    <a:lumMod val="50000"/>
                  </a:schemeClr>
                </a:solidFill>
                <a:latin typeface="Gotham-Medium" charset="0"/>
                <a:ea typeface="Gotham-Medium" charset="0"/>
                <a:cs typeface="Gotham-Medium" charset="0"/>
              </a:rPr>
              <a:t>Improvement Activities</a:t>
            </a:r>
          </a:p>
        </p:txBody>
      </p:sp>
      <p:sp>
        <p:nvSpPr>
          <p:cNvPr id="31" name="Oval 30"/>
          <p:cNvSpPr/>
          <p:nvPr/>
        </p:nvSpPr>
        <p:spPr>
          <a:xfrm>
            <a:off x="8766354" y="4850173"/>
            <a:ext cx="187730" cy="1877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8766354" y="5175806"/>
            <a:ext cx="187730" cy="18773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8766354" y="5511063"/>
            <a:ext cx="187730" cy="1877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8766354" y="5865570"/>
            <a:ext cx="187730" cy="1877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579262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5500" b="1" spc="0" dirty="0" smtClean="0"/>
              <a:t>The Affordable Care Act: Past, Present, and Future</a:t>
            </a:r>
            <a:endParaRPr lang="en-US" sz="5500" b="1" spc="0" baseline="30000" dirty="0"/>
          </a:p>
        </p:txBody>
      </p:sp>
    </p:spTree>
    <p:extLst>
      <p:ext uri="{BB962C8B-B14F-4D97-AF65-F5344CB8AC3E}">
        <p14:creationId xmlns:p14="http://schemas.microsoft.com/office/powerpoint/2010/main" xmlns="" val="3934204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82" y="381067"/>
            <a:ext cx="11183217" cy="1116106"/>
          </a:xfrm>
        </p:spPr>
        <p:txBody>
          <a:bodyPr/>
          <a:lstStyle/>
          <a:p>
            <a:r>
              <a:rPr lang="en-US" dirty="0" smtClean="0"/>
              <a:t>Weighting of Performance Categories for MIPS APMs</a:t>
            </a:r>
            <a:endParaRPr lang="en-US" dirty="0"/>
          </a:p>
        </p:txBody>
      </p:sp>
      <p:graphicFrame>
        <p:nvGraphicFramePr>
          <p:cNvPr id="6" name="Chart 5"/>
          <p:cNvGraphicFramePr/>
          <p:nvPr>
            <p:extLst/>
          </p:nvPr>
        </p:nvGraphicFramePr>
        <p:xfrm>
          <a:off x="1969620" y="1592423"/>
          <a:ext cx="3696447" cy="33547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p:cNvSpPr txBox="1">
            <a:spLocks/>
          </p:cNvSpPr>
          <p:nvPr/>
        </p:nvSpPr>
        <p:spPr>
          <a:xfrm>
            <a:off x="3024198" y="4846573"/>
            <a:ext cx="3100801" cy="127793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1000"/>
              </a:spcBef>
              <a:buClr>
                <a:srgbClr val="00898D"/>
              </a:buClr>
            </a:pPr>
            <a:r>
              <a:rPr lang="en-US" sz="1400" dirty="0" smtClean="0">
                <a:solidFill>
                  <a:srgbClr val="ECECED">
                    <a:lumMod val="50000"/>
                  </a:srgbClr>
                </a:solidFill>
                <a:latin typeface="Gotham-Medium" charset="0"/>
                <a:ea typeface="Gotham-Medium" charset="0"/>
                <a:cs typeface="Gotham-Medium" charset="0"/>
              </a:rPr>
              <a:t>Quality</a:t>
            </a:r>
            <a:endParaRPr lang="en-US" sz="1400" dirty="0">
              <a:solidFill>
                <a:srgbClr val="ECECED">
                  <a:lumMod val="50000"/>
                </a:srgbClr>
              </a:solidFill>
              <a:latin typeface="Gotham-Medium" charset="0"/>
              <a:ea typeface="Gotham-Medium" charset="0"/>
              <a:cs typeface="Gotham-Medium" charset="0"/>
            </a:endParaRPr>
          </a:p>
          <a:p>
            <a:pPr>
              <a:spcBef>
                <a:spcPts val="1000"/>
              </a:spcBef>
              <a:buClr>
                <a:srgbClr val="00898D"/>
              </a:buClr>
            </a:pPr>
            <a:r>
              <a:rPr lang="en-US" sz="1400" dirty="0">
                <a:solidFill>
                  <a:srgbClr val="ECECED">
                    <a:lumMod val="50000"/>
                  </a:srgbClr>
                </a:solidFill>
                <a:latin typeface="Gotham-Medium" charset="0"/>
                <a:ea typeface="Gotham-Medium" charset="0"/>
                <a:cs typeface="Gotham-Medium" charset="0"/>
              </a:rPr>
              <a:t>Advancing Care Information</a:t>
            </a:r>
          </a:p>
          <a:p>
            <a:pPr>
              <a:spcBef>
                <a:spcPts val="1000"/>
              </a:spcBef>
              <a:buClr>
                <a:srgbClr val="00898D"/>
              </a:buClr>
            </a:pPr>
            <a:r>
              <a:rPr lang="en-US" sz="1400" dirty="0">
                <a:solidFill>
                  <a:srgbClr val="ECECED">
                    <a:lumMod val="50000"/>
                  </a:srgbClr>
                </a:solidFill>
                <a:latin typeface="Gotham-Medium" charset="0"/>
                <a:ea typeface="Gotham-Medium" charset="0"/>
                <a:cs typeface="Gotham-Medium" charset="0"/>
              </a:rPr>
              <a:t>Improvement Activities</a:t>
            </a:r>
          </a:p>
        </p:txBody>
      </p:sp>
      <p:sp>
        <p:nvSpPr>
          <p:cNvPr id="8" name="Oval 7"/>
          <p:cNvSpPr/>
          <p:nvPr/>
        </p:nvSpPr>
        <p:spPr>
          <a:xfrm>
            <a:off x="2827141" y="4911614"/>
            <a:ext cx="187730" cy="1877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Oval 8"/>
          <p:cNvSpPr/>
          <p:nvPr/>
        </p:nvSpPr>
        <p:spPr>
          <a:xfrm>
            <a:off x="2827141" y="5246872"/>
            <a:ext cx="187730" cy="1877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Oval 9"/>
          <p:cNvSpPr/>
          <p:nvPr/>
        </p:nvSpPr>
        <p:spPr>
          <a:xfrm>
            <a:off x="2827141" y="5572504"/>
            <a:ext cx="187730" cy="1877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2"/>
          <p:cNvSpPr txBox="1">
            <a:spLocks/>
          </p:cNvSpPr>
          <p:nvPr/>
        </p:nvSpPr>
        <p:spPr>
          <a:xfrm>
            <a:off x="2260538" y="1497173"/>
            <a:ext cx="3100801" cy="68757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600" b="1" dirty="0" smtClean="0">
                <a:solidFill>
                  <a:srgbClr val="00898D"/>
                </a:solidFill>
                <a:latin typeface="Gotham-Bold" charset="0"/>
                <a:ea typeface="Gotham-Bold" charset="0"/>
                <a:cs typeface="Gotham-Bold" charset="0"/>
              </a:rPr>
              <a:t>MSSP &amp; Next Gen ACOs</a:t>
            </a:r>
            <a:endParaRPr lang="en-US" sz="1600" b="1" dirty="0">
              <a:solidFill>
                <a:srgbClr val="00898D"/>
              </a:solidFill>
              <a:latin typeface="Gotham-Bold" charset="0"/>
              <a:ea typeface="Gotham-Bold" charset="0"/>
              <a:cs typeface="Gotham-Bold" charset="0"/>
            </a:endParaRPr>
          </a:p>
        </p:txBody>
      </p:sp>
      <p:graphicFrame>
        <p:nvGraphicFramePr>
          <p:cNvPr id="12" name="Chart 11"/>
          <p:cNvGraphicFramePr/>
          <p:nvPr>
            <p:extLst/>
          </p:nvPr>
        </p:nvGraphicFramePr>
        <p:xfrm>
          <a:off x="5728761" y="1592423"/>
          <a:ext cx="3696447" cy="33547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2"/>
          <p:cNvSpPr txBox="1">
            <a:spLocks/>
          </p:cNvSpPr>
          <p:nvPr/>
        </p:nvSpPr>
        <p:spPr>
          <a:xfrm>
            <a:off x="6783339" y="4846573"/>
            <a:ext cx="3100801" cy="127793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1000"/>
              </a:spcBef>
              <a:buClr>
                <a:srgbClr val="00898D"/>
              </a:buClr>
            </a:pPr>
            <a:r>
              <a:rPr lang="en-US" sz="1400" dirty="0" smtClean="0">
                <a:solidFill>
                  <a:srgbClr val="ECECED">
                    <a:lumMod val="50000"/>
                  </a:srgbClr>
                </a:solidFill>
                <a:latin typeface="Gotham-Medium" charset="0"/>
                <a:ea typeface="Gotham-Medium" charset="0"/>
                <a:cs typeface="Gotham-Medium" charset="0"/>
              </a:rPr>
              <a:t>Advancing </a:t>
            </a:r>
            <a:r>
              <a:rPr lang="en-US" sz="1400" dirty="0">
                <a:solidFill>
                  <a:srgbClr val="ECECED">
                    <a:lumMod val="50000"/>
                  </a:srgbClr>
                </a:solidFill>
                <a:latin typeface="Gotham-Medium" charset="0"/>
                <a:ea typeface="Gotham-Medium" charset="0"/>
                <a:cs typeface="Gotham-Medium" charset="0"/>
              </a:rPr>
              <a:t>Care Information</a:t>
            </a:r>
          </a:p>
          <a:p>
            <a:pPr>
              <a:spcBef>
                <a:spcPts val="1000"/>
              </a:spcBef>
              <a:buClr>
                <a:srgbClr val="00898D"/>
              </a:buClr>
            </a:pPr>
            <a:r>
              <a:rPr lang="en-US" sz="1400" dirty="0">
                <a:solidFill>
                  <a:srgbClr val="ECECED">
                    <a:lumMod val="50000"/>
                  </a:srgbClr>
                </a:solidFill>
                <a:latin typeface="Gotham-Medium" charset="0"/>
                <a:ea typeface="Gotham-Medium" charset="0"/>
                <a:cs typeface="Gotham-Medium" charset="0"/>
              </a:rPr>
              <a:t>Improvement Activities</a:t>
            </a:r>
          </a:p>
        </p:txBody>
      </p:sp>
      <p:sp>
        <p:nvSpPr>
          <p:cNvPr id="15" name="Oval 14"/>
          <p:cNvSpPr/>
          <p:nvPr/>
        </p:nvSpPr>
        <p:spPr>
          <a:xfrm>
            <a:off x="6586282" y="4930496"/>
            <a:ext cx="187730" cy="1877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Oval 15"/>
          <p:cNvSpPr/>
          <p:nvPr/>
        </p:nvSpPr>
        <p:spPr>
          <a:xfrm>
            <a:off x="6586282" y="5256128"/>
            <a:ext cx="187730" cy="1877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txBox="1">
            <a:spLocks/>
          </p:cNvSpPr>
          <p:nvPr/>
        </p:nvSpPr>
        <p:spPr>
          <a:xfrm>
            <a:off x="6019679" y="1497173"/>
            <a:ext cx="3100801" cy="68757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600" b="1" dirty="0" smtClean="0">
                <a:solidFill>
                  <a:srgbClr val="00898D"/>
                </a:solidFill>
                <a:latin typeface="Gotham-Bold" charset="0"/>
                <a:ea typeface="Gotham-Bold" charset="0"/>
                <a:cs typeface="Gotham-Bold" charset="0"/>
              </a:rPr>
              <a:t>Other MIPS APMs</a:t>
            </a:r>
            <a:endParaRPr lang="en-US" sz="1600" b="1" dirty="0">
              <a:solidFill>
                <a:srgbClr val="00898D"/>
              </a:solidFill>
              <a:latin typeface="Gotham-Bold" charset="0"/>
              <a:ea typeface="Gotham-Bold" charset="0"/>
              <a:cs typeface="Gotham-Bold" charset="0"/>
            </a:endParaRPr>
          </a:p>
        </p:txBody>
      </p:sp>
      <p:sp>
        <p:nvSpPr>
          <p:cNvPr id="18" name="Text Placeholder 2"/>
          <p:cNvSpPr txBox="1">
            <a:spLocks/>
          </p:cNvSpPr>
          <p:nvPr/>
        </p:nvSpPr>
        <p:spPr>
          <a:xfrm>
            <a:off x="3180541" y="2670763"/>
            <a:ext cx="1274604" cy="112042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6600" b="1" dirty="0" smtClean="0">
                <a:solidFill>
                  <a:srgbClr val="00898D"/>
                </a:solidFill>
                <a:latin typeface="Helvetica" charset="0"/>
                <a:ea typeface="Helvetica" charset="0"/>
                <a:cs typeface="Helvetica" charset="0"/>
              </a:rPr>
              <a:t>%</a:t>
            </a:r>
            <a:endParaRPr lang="en-US" sz="6600" b="1" dirty="0">
              <a:solidFill>
                <a:srgbClr val="00898D"/>
              </a:solidFill>
              <a:latin typeface="Helvetica" charset="0"/>
              <a:ea typeface="Helvetica" charset="0"/>
              <a:cs typeface="Helvetica" charset="0"/>
            </a:endParaRPr>
          </a:p>
        </p:txBody>
      </p:sp>
      <p:sp>
        <p:nvSpPr>
          <p:cNvPr id="19" name="Text Placeholder 2"/>
          <p:cNvSpPr txBox="1">
            <a:spLocks/>
          </p:cNvSpPr>
          <p:nvPr/>
        </p:nvSpPr>
        <p:spPr>
          <a:xfrm>
            <a:off x="6951827" y="2689813"/>
            <a:ext cx="1274604" cy="112042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6600" b="1" dirty="0" smtClean="0">
                <a:solidFill>
                  <a:srgbClr val="00898D"/>
                </a:solidFill>
                <a:latin typeface="Helvetica" charset="0"/>
                <a:ea typeface="Helvetica" charset="0"/>
                <a:cs typeface="Helvetica" charset="0"/>
              </a:rPr>
              <a:t>%</a:t>
            </a:r>
            <a:endParaRPr lang="en-US" sz="6600" b="1" dirty="0">
              <a:solidFill>
                <a:srgbClr val="00898D"/>
              </a:solidFill>
              <a:latin typeface="Helvetica" charset="0"/>
              <a:ea typeface="Helvetica" charset="0"/>
              <a:cs typeface="Helvetica" charset="0"/>
            </a:endParaRPr>
          </a:p>
        </p:txBody>
      </p:sp>
    </p:spTree>
    <p:extLst>
      <p:ext uri="{BB962C8B-B14F-4D97-AF65-F5344CB8AC3E}">
        <p14:creationId xmlns:p14="http://schemas.microsoft.com/office/powerpoint/2010/main" xmlns="" val="608463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500" dirty="0"/>
              <a:t>Range of Payment Adjustments Fairly Small in 2017</a:t>
            </a:r>
          </a:p>
        </p:txBody>
      </p:sp>
      <p:graphicFrame>
        <p:nvGraphicFramePr>
          <p:cNvPr id="3" name="Table 2"/>
          <p:cNvGraphicFramePr>
            <a:graphicFrameLocks noGrp="1"/>
          </p:cNvGraphicFramePr>
          <p:nvPr>
            <p:extLst/>
          </p:nvPr>
        </p:nvGraphicFramePr>
        <p:xfrm>
          <a:off x="2656115" y="1465535"/>
          <a:ext cx="8203669" cy="4490852"/>
        </p:xfrm>
        <a:graphic>
          <a:graphicData uri="http://schemas.openxmlformats.org/drawingml/2006/table">
            <a:tbl>
              <a:tblPr>
                <a:tableStyleId>{5C22544A-7EE6-4342-B048-85BDC9FD1C3A}</a:tableStyleId>
              </a:tblPr>
              <a:tblGrid>
                <a:gridCol w="3230977"/>
                <a:gridCol w="4972692"/>
              </a:tblGrid>
              <a:tr h="651828">
                <a:tc>
                  <a:txBody>
                    <a:bodyPr/>
                    <a:lstStyle/>
                    <a:p>
                      <a:pPr algn="ctr" fontAlgn="ctr"/>
                      <a:r>
                        <a:rPr lang="en-US" sz="1800" b="1" u="none" strike="noStrike" dirty="0">
                          <a:solidFill>
                            <a:schemeClr val="bg1"/>
                          </a:solidFill>
                          <a:effectLst/>
                          <a:latin typeface="Helvetica" charset="0"/>
                          <a:ea typeface="Helvetica" charset="0"/>
                          <a:cs typeface="Helvetica" charset="0"/>
                        </a:rPr>
                        <a:t>Final Score Points</a:t>
                      </a:r>
                      <a:endParaRPr lang="en-US" sz="1800" b="1" i="0" u="none" strike="noStrike" dirty="0">
                        <a:solidFill>
                          <a:schemeClr val="bg1"/>
                        </a:solidFill>
                        <a:effectLst/>
                        <a:latin typeface="Helvetica" charset="0"/>
                        <a:ea typeface="Helvetica" charset="0"/>
                        <a:cs typeface="Helvetica" charset="0"/>
                      </a:endParaRPr>
                    </a:p>
                  </a:txBody>
                  <a:tcPr marL="9525" marR="9525" marT="9525" marB="0" anchor="ctr">
                    <a:lnR w="9525" cap="flat" cmpd="sng" algn="ctr">
                      <a:solidFill>
                        <a:schemeClr val="tx2">
                          <a:lumMod val="20000"/>
                          <a:lumOff val="80000"/>
                        </a:schemeClr>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tx2"/>
                    </a:solidFill>
                  </a:tcPr>
                </a:tc>
                <a:tc>
                  <a:txBody>
                    <a:bodyPr/>
                    <a:lstStyle/>
                    <a:p>
                      <a:pPr algn="ctr" fontAlgn="ctr"/>
                      <a:r>
                        <a:rPr lang="en-US" sz="1800" b="1" u="none" strike="noStrike" dirty="0">
                          <a:solidFill>
                            <a:schemeClr val="bg1"/>
                          </a:solidFill>
                          <a:effectLst/>
                          <a:latin typeface="Helvetica" charset="0"/>
                          <a:ea typeface="Helvetica" charset="0"/>
                          <a:cs typeface="Helvetica" charset="0"/>
                        </a:rPr>
                        <a:t>MIPS Adjustment</a:t>
                      </a:r>
                      <a:endParaRPr lang="en-US" sz="1800" b="1" i="0" u="none" strike="noStrike" dirty="0">
                        <a:solidFill>
                          <a:schemeClr val="bg1"/>
                        </a:solidFill>
                        <a:effectLst/>
                        <a:latin typeface="Helvetica" charset="0"/>
                        <a:ea typeface="Helvetica" charset="0"/>
                        <a:cs typeface="Helvetica" charset="0"/>
                      </a:endParaRPr>
                    </a:p>
                  </a:txBody>
                  <a:tcPr marL="9525" marR="9525" marT="9525" marB="0" anchor="ctr">
                    <a:lnL w="9525" cap="flat" cmpd="sng" algn="ctr">
                      <a:solidFill>
                        <a:schemeClr val="tx2">
                          <a:lumMod val="20000"/>
                          <a:lumOff val="80000"/>
                        </a:schemeClr>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chemeClr val="tx2"/>
                    </a:solidFill>
                  </a:tcPr>
                </a:tc>
              </a:tr>
              <a:tr h="454003">
                <a:tc>
                  <a:txBody>
                    <a:bodyPr/>
                    <a:lstStyle/>
                    <a:p>
                      <a:pPr algn="ctr" fontAlgn="ctr"/>
                      <a:r>
                        <a:rPr lang="en-US" sz="1700" b="1" u="none" strike="noStrike" dirty="0">
                          <a:solidFill>
                            <a:schemeClr val="tx2"/>
                          </a:solidFill>
                          <a:effectLst/>
                          <a:latin typeface="Helvetica" charset="0"/>
                          <a:ea typeface="Helvetica" charset="0"/>
                          <a:cs typeface="Helvetica" charset="0"/>
                        </a:rPr>
                        <a:t>0 - 0.75</a:t>
                      </a:r>
                      <a:endParaRPr lang="en-US" sz="1700" b="1" i="0" u="none" strike="noStrike" dirty="0">
                        <a:solidFill>
                          <a:schemeClr val="tx2"/>
                        </a:solidFill>
                        <a:effectLst/>
                        <a:latin typeface="Helvetica" charset="0"/>
                        <a:ea typeface="Helvetica" charset="0"/>
                        <a:cs typeface="Helvetica" charset="0"/>
                      </a:endParaRPr>
                    </a:p>
                  </a:txBody>
                  <a:tcPr marL="9525" marR="9525" marT="9525" marB="0" anchor="ctr">
                    <a:lnR w="9525" cap="flat" cmpd="sng" algn="ctr">
                      <a:solidFill>
                        <a:schemeClr val="tx2">
                          <a:lumMod val="20000"/>
                          <a:lumOff val="8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7F7F7"/>
                    </a:solidFill>
                  </a:tcPr>
                </a:tc>
                <a:tc>
                  <a:txBody>
                    <a:bodyPr/>
                    <a:lstStyle/>
                    <a:p>
                      <a:pPr algn="ctr" fontAlgn="ctr"/>
                      <a:r>
                        <a:rPr lang="en-US" sz="1700" b="0" u="none" strike="noStrike" dirty="0">
                          <a:solidFill>
                            <a:schemeClr val="tx2"/>
                          </a:solidFill>
                          <a:effectLst/>
                          <a:latin typeface="Helvetica" charset="0"/>
                          <a:ea typeface="Helvetica" charset="0"/>
                          <a:cs typeface="Helvetica" charset="0"/>
                        </a:rPr>
                        <a:t>-4%</a:t>
                      </a:r>
                      <a:endParaRPr lang="en-US" sz="1700" b="0" i="0" u="none" strike="noStrike" dirty="0">
                        <a:solidFill>
                          <a:schemeClr val="tx2"/>
                        </a:solidFill>
                        <a:effectLst/>
                        <a:latin typeface="Helvetica" charset="0"/>
                        <a:ea typeface="Helvetica" charset="0"/>
                        <a:cs typeface="Helvetica" charset="0"/>
                      </a:endParaRPr>
                    </a:p>
                  </a:txBody>
                  <a:tcPr marL="9525" marR="9525" marT="9525" marB="0" anchor="ctr">
                    <a:lnL w="9525" cap="flat" cmpd="sng" algn="ctr">
                      <a:solidFill>
                        <a:schemeClr val="tx2">
                          <a:lumMod val="20000"/>
                          <a:lumOff val="80000"/>
                        </a:schemeClr>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7F7F7"/>
                    </a:solidFill>
                  </a:tcPr>
                </a:tc>
              </a:tr>
              <a:tr h="816210">
                <a:tc>
                  <a:txBody>
                    <a:bodyPr/>
                    <a:lstStyle/>
                    <a:p>
                      <a:pPr algn="ctr" fontAlgn="ctr"/>
                      <a:r>
                        <a:rPr lang="en-US" sz="1700" b="1" u="none" strike="noStrike" dirty="0">
                          <a:solidFill>
                            <a:schemeClr val="tx2"/>
                          </a:solidFill>
                          <a:effectLst/>
                          <a:latin typeface="Helvetica" charset="0"/>
                          <a:ea typeface="Helvetica" charset="0"/>
                          <a:cs typeface="Helvetica" charset="0"/>
                        </a:rPr>
                        <a:t>0.76 - 2.9</a:t>
                      </a:r>
                      <a:endParaRPr lang="en-US" sz="1700" b="1" i="0" u="none" strike="noStrike" dirty="0">
                        <a:solidFill>
                          <a:schemeClr val="tx2"/>
                        </a:solidFill>
                        <a:effectLst/>
                        <a:latin typeface="Helvetica" charset="0"/>
                        <a:ea typeface="Helvetica" charset="0"/>
                        <a:cs typeface="Helvetica" charset="0"/>
                      </a:endParaRPr>
                    </a:p>
                  </a:txBody>
                  <a:tcPr marL="9525" marR="9525" marT="9525" marB="0" anchor="ctr">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7F7F7"/>
                    </a:solidFill>
                  </a:tcPr>
                </a:tc>
                <a:tc>
                  <a:txBody>
                    <a:bodyPr/>
                    <a:lstStyle/>
                    <a:p>
                      <a:pPr algn="ctr" fontAlgn="ctr"/>
                      <a:r>
                        <a:rPr lang="en-US" sz="1700" u="none" strike="noStrike" dirty="0">
                          <a:solidFill>
                            <a:schemeClr val="tx2"/>
                          </a:solidFill>
                          <a:effectLst/>
                          <a:latin typeface="Helvetica" charset="0"/>
                          <a:ea typeface="Helvetica" charset="0"/>
                          <a:cs typeface="Helvetica" charset="0"/>
                        </a:rPr>
                        <a:t>Negative MIPS payment </a:t>
                      </a:r>
                      <a:r>
                        <a:rPr lang="en-US" sz="1700" u="none" strike="noStrike" dirty="0" smtClean="0">
                          <a:solidFill>
                            <a:schemeClr val="tx2"/>
                          </a:solidFill>
                          <a:effectLst/>
                          <a:latin typeface="Helvetica" charset="0"/>
                          <a:ea typeface="Helvetica" charset="0"/>
                          <a:cs typeface="Helvetica" charset="0"/>
                        </a:rPr>
                        <a:t>adjustment</a:t>
                      </a:r>
                      <a:br>
                        <a:rPr lang="en-US" sz="1700" u="none" strike="noStrike" dirty="0" smtClean="0">
                          <a:solidFill>
                            <a:schemeClr val="tx2"/>
                          </a:solidFill>
                          <a:effectLst/>
                          <a:latin typeface="Helvetica" charset="0"/>
                          <a:ea typeface="Helvetica" charset="0"/>
                          <a:cs typeface="Helvetica" charset="0"/>
                        </a:rPr>
                      </a:br>
                      <a:r>
                        <a:rPr lang="en-US" sz="1700" u="none" strike="noStrike" dirty="0" smtClean="0">
                          <a:solidFill>
                            <a:schemeClr val="tx2"/>
                          </a:solidFill>
                          <a:effectLst/>
                          <a:latin typeface="Helvetica" charset="0"/>
                          <a:ea typeface="Helvetica" charset="0"/>
                          <a:cs typeface="Helvetica" charset="0"/>
                        </a:rPr>
                        <a:t>greater </a:t>
                      </a:r>
                      <a:r>
                        <a:rPr lang="en-US" sz="1700" u="none" strike="noStrike" dirty="0">
                          <a:solidFill>
                            <a:schemeClr val="tx2"/>
                          </a:solidFill>
                          <a:effectLst/>
                          <a:latin typeface="Helvetica" charset="0"/>
                          <a:ea typeface="Helvetica" charset="0"/>
                          <a:cs typeface="Helvetica" charset="0"/>
                        </a:rPr>
                        <a:t>than -4% and less than 0% on a linear sliding scale</a:t>
                      </a:r>
                      <a:endParaRPr lang="en-US" sz="1700" b="0" i="0" u="none" strike="noStrike" dirty="0">
                        <a:solidFill>
                          <a:schemeClr val="tx2"/>
                        </a:solidFill>
                        <a:effectLst/>
                        <a:latin typeface="Helvetica" charset="0"/>
                        <a:ea typeface="Helvetica" charset="0"/>
                        <a:cs typeface="Helvetica" charset="0"/>
                      </a:endParaRPr>
                    </a:p>
                  </a:txBody>
                  <a:tcPr marL="9525" marR="9525" marT="9525" marB="0" anchor="ctr">
                    <a:lnL w="9525" cap="flat" cmpd="sng" algn="ctr">
                      <a:solidFill>
                        <a:schemeClr val="tx2">
                          <a:lumMod val="20000"/>
                          <a:lumOff val="80000"/>
                        </a:schemeClr>
                      </a:solidFill>
                      <a:prstDash val="solid"/>
                      <a:round/>
                      <a:headEnd type="none" w="med" len="med"/>
                      <a:tailEnd type="none" w="med" len="med"/>
                    </a:lnL>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7F7F7"/>
                    </a:solidFill>
                  </a:tcPr>
                </a:tc>
              </a:tr>
              <a:tr h="260399">
                <a:tc>
                  <a:txBody>
                    <a:bodyPr/>
                    <a:lstStyle/>
                    <a:p>
                      <a:pPr algn="ctr" fontAlgn="ctr"/>
                      <a:r>
                        <a:rPr lang="en-US" sz="1700" b="1" u="none" strike="noStrike" dirty="0">
                          <a:solidFill>
                            <a:schemeClr val="tx2"/>
                          </a:solidFill>
                          <a:effectLst/>
                          <a:latin typeface="Helvetica" charset="0"/>
                          <a:ea typeface="Helvetica" charset="0"/>
                          <a:cs typeface="Helvetica" charset="0"/>
                        </a:rPr>
                        <a:t>3</a:t>
                      </a:r>
                      <a:endParaRPr lang="en-US" sz="1700" b="1" i="0" u="none" strike="noStrike" dirty="0">
                        <a:solidFill>
                          <a:schemeClr val="tx2"/>
                        </a:solidFill>
                        <a:effectLst/>
                        <a:latin typeface="Helvetica" charset="0"/>
                        <a:ea typeface="Helvetica" charset="0"/>
                        <a:cs typeface="Helvetica" charset="0"/>
                      </a:endParaRPr>
                    </a:p>
                  </a:txBody>
                  <a:tcPr marL="9525" marR="9525" marT="9525" marB="0" anchor="ctr">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ctr"/>
                      <a:r>
                        <a:rPr lang="en-US" sz="1700" b="0" u="none" strike="noStrike" dirty="0">
                          <a:solidFill>
                            <a:schemeClr val="tx2"/>
                          </a:solidFill>
                          <a:effectLst/>
                          <a:latin typeface="Helvetica" charset="0"/>
                          <a:ea typeface="Helvetica" charset="0"/>
                          <a:cs typeface="Helvetica" charset="0"/>
                        </a:rPr>
                        <a:t>0%</a:t>
                      </a:r>
                      <a:endParaRPr lang="en-US" sz="1700" b="0" i="0" u="none" strike="noStrike" dirty="0">
                        <a:solidFill>
                          <a:schemeClr val="tx2"/>
                        </a:solidFill>
                        <a:effectLst/>
                        <a:latin typeface="Helvetica" charset="0"/>
                        <a:ea typeface="Helvetica" charset="0"/>
                        <a:cs typeface="Helvetica" charset="0"/>
                      </a:endParaRPr>
                    </a:p>
                  </a:txBody>
                  <a:tcPr marL="9525" marR="9525" marT="9525" marB="0" anchor="ctr">
                    <a:lnL w="9525" cap="flat" cmpd="sng" algn="ctr">
                      <a:solidFill>
                        <a:schemeClr val="tx2">
                          <a:lumMod val="20000"/>
                          <a:lumOff val="80000"/>
                        </a:schemeClr>
                      </a:solidFill>
                      <a:prstDash val="solid"/>
                      <a:round/>
                      <a:headEnd type="none" w="med" len="med"/>
                      <a:tailEnd type="none" w="med" len="med"/>
                    </a:lnL>
                    <a:lnT w="9525" cap="flat" cmpd="sng" algn="ctr">
                      <a:solidFill>
                        <a:schemeClr val="tx2">
                          <a:lumMod val="20000"/>
                          <a:lumOff val="80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r>
              <a:tr h="1354275">
                <a:tc>
                  <a:txBody>
                    <a:bodyPr/>
                    <a:lstStyle/>
                    <a:p>
                      <a:pPr algn="ctr" fontAlgn="ctr"/>
                      <a:r>
                        <a:rPr lang="en-US" sz="1700" b="1" u="none" strike="noStrike" dirty="0">
                          <a:solidFill>
                            <a:schemeClr val="tx2"/>
                          </a:solidFill>
                          <a:effectLst/>
                          <a:latin typeface="Helvetica" charset="0"/>
                          <a:ea typeface="Helvetica" charset="0"/>
                          <a:cs typeface="Helvetica" charset="0"/>
                        </a:rPr>
                        <a:t>3.1 - 69.9</a:t>
                      </a:r>
                      <a:endParaRPr lang="en-US" sz="1700" b="1" i="0" u="none" strike="noStrike" dirty="0">
                        <a:solidFill>
                          <a:schemeClr val="tx2"/>
                        </a:solidFill>
                        <a:effectLst/>
                        <a:latin typeface="Helvetica" charset="0"/>
                        <a:ea typeface="Helvetica" charset="0"/>
                        <a:cs typeface="Helvetica" charset="0"/>
                      </a:endParaRPr>
                    </a:p>
                  </a:txBody>
                  <a:tcPr marL="9525" marR="9525" marT="9525" marB="0" anchor="ctr">
                    <a:lnR w="9525" cap="flat" cmpd="sng" algn="ctr">
                      <a:solidFill>
                        <a:schemeClr val="tx2">
                          <a:lumMod val="20000"/>
                          <a:lumOff val="80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7F7F7"/>
                    </a:solidFill>
                  </a:tcPr>
                </a:tc>
                <a:tc>
                  <a:txBody>
                    <a:bodyPr/>
                    <a:lstStyle/>
                    <a:p>
                      <a:pPr algn="ctr" fontAlgn="ctr"/>
                      <a:r>
                        <a:rPr lang="en-US" sz="1700" u="none" strike="noStrike" dirty="0">
                          <a:solidFill>
                            <a:schemeClr val="tx2"/>
                          </a:solidFill>
                          <a:effectLst/>
                          <a:latin typeface="Helvetica" charset="0"/>
                          <a:ea typeface="Helvetica" charset="0"/>
                          <a:cs typeface="Helvetica" charset="0"/>
                        </a:rPr>
                        <a:t>Positive MIPS payment adjustment ranging </a:t>
                      </a:r>
                      <a:r>
                        <a:rPr lang="en-US" sz="1700" u="none" strike="noStrike" dirty="0" smtClean="0">
                          <a:solidFill>
                            <a:schemeClr val="tx2"/>
                          </a:solidFill>
                          <a:effectLst/>
                          <a:latin typeface="Helvetica" charset="0"/>
                          <a:ea typeface="Helvetica" charset="0"/>
                          <a:cs typeface="Helvetica" charset="0"/>
                        </a:rPr>
                        <a:t>from</a:t>
                      </a:r>
                      <a:br>
                        <a:rPr lang="en-US" sz="1700" u="none" strike="noStrike" dirty="0" smtClean="0">
                          <a:solidFill>
                            <a:schemeClr val="tx2"/>
                          </a:solidFill>
                          <a:effectLst/>
                          <a:latin typeface="Helvetica" charset="0"/>
                          <a:ea typeface="Helvetica" charset="0"/>
                          <a:cs typeface="Helvetica" charset="0"/>
                        </a:rPr>
                      </a:br>
                      <a:r>
                        <a:rPr lang="en-US" sz="1700" u="none" strike="noStrike" dirty="0" smtClean="0">
                          <a:solidFill>
                            <a:schemeClr val="tx2"/>
                          </a:solidFill>
                          <a:effectLst/>
                          <a:latin typeface="Helvetica" charset="0"/>
                          <a:ea typeface="Helvetica" charset="0"/>
                          <a:cs typeface="Helvetica" charset="0"/>
                        </a:rPr>
                        <a:t>greater </a:t>
                      </a:r>
                      <a:r>
                        <a:rPr lang="en-US" sz="1700" u="none" strike="noStrike" dirty="0">
                          <a:solidFill>
                            <a:schemeClr val="tx2"/>
                          </a:solidFill>
                          <a:effectLst/>
                          <a:latin typeface="Helvetica" charset="0"/>
                          <a:ea typeface="Helvetica" charset="0"/>
                          <a:cs typeface="Helvetica" charset="0"/>
                        </a:rPr>
                        <a:t>than 0% to 4% x scaling </a:t>
                      </a:r>
                      <a:r>
                        <a:rPr lang="en-US" sz="1700" u="none" strike="noStrike" dirty="0" smtClean="0">
                          <a:solidFill>
                            <a:schemeClr val="tx2"/>
                          </a:solidFill>
                          <a:effectLst/>
                          <a:latin typeface="Helvetica" charset="0"/>
                          <a:ea typeface="Helvetica" charset="0"/>
                          <a:cs typeface="Helvetica" charset="0"/>
                        </a:rPr>
                        <a:t>factor to </a:t>
                      </a:r>
                      <a:r>
                        <a:rPr lang="en-US" sz="1700" u="none" strike="noStrike" dirty="0">
                          <a:solidFill>
                            <a:schemeClr val="tx2"/>
                          </a:solidFill>
                          <a:effectLst/>
                          <a:latin typeface="Helvetica" charset="0"/>
                          <a:ea typeface="Helvetica" charset="0"/>
                          <a:cs typeface="Helvetica" charset="0"/>
                        </a:rPr>
                        <a:t>preserve budget </a:t>
                      </a:r>
                      <a:r>
                        <a:rPr lang="en-US" sz="1700" u="none" strike="noStrike" dirty="0" smtClean="0">
                          <a:solidFill>
                            <a:schemeClr val="tx2"/>
                          </a:solidFill>
                          <a:effectLst/>
                          <a:latin typeface="Helvetica" charset="0"/>
                          <a:ea typeface="Helvetica" charset="0"/>
                          <a:cs typeface="Helvetica" charset="0"/>
                        </a:rPr>
                        <a:t>neutrality,</a:t>
                      </a:r>
                      <a:r>
                        <a:rPr lang="en-US" sz="1700" u="none" strike="noStrike" baseline="0" dirty="0" smtClean="0">
                          <a:solidFill>
                            <a:schemeClr val="tx2"/>
                          </a:solidFill>
                          <a:effectLst/>
                          <a:latin typeface="Helvetica" charset="0"/>
                          <a:ea typeface="Helvetica" charset="0"/>
                          <a:cs typeface="Helvetica" charset="0"/>
                        </a:rPr>
                        <a:t> </a:t>
                      </a:r>
                      <a:r>
                        <a:rPr lang="en-US" sz="1700" u="none" strike="noStrike" dirty="0" smtClean="0">
                          <a:solidFill>
                            <a:schemeClr val="tx2"/>
                          </a:solidFill>
                          <a:effectLst/>
                          <a:latin typeface="Helvetica" charset="0"/>
                          <a:ea typeface="Helvetica" charset="0"/>
                          <a:cs typeface="Helvetica" charset="0"/>
                        </a:rPr>
                        <a:t>on </a:t>
                      </a:r>
                      <a:r>
                        <a:rPr lang="en-US" sz="1700" u="none" strike="noStrike" dirty="0">
                          <a:solidFill>
                            <a:schemeClr val="tx2"/>
                          </a:solidFill>
                          <a:effectLst/>
                          <a:latin typeface="Helvetica" charset="0"/>
                          <a:ea typeface="Helvetica" charset="0"/>
                          <a:cs typeface="Helvetica" charset="0"/>
                        </a:rPr>
                        <a:t>a linear sliding scale</a:t>
                      </a:r>
                      <a:endParaRPr lang="en-US" sz="1700" b="0" i="0" u="none" strike="noStrike" dirty="0">
                        <a:solidFill>
                          <a:schemeClr val="tx2"/>
                        </a:solidFill>
                        <a:effectLst/>
                        <a:latin typeface="Helvetica" charset="0"/>
                        <a:ea typeface="Helvetica" charset="0"/>
                        <a:cs typeface="Helvetica" charset="0"/>
                      </a:endParaRPr>
                    </a:p>
                  </a:txBody>
                  <a:tcPr marL="9525" marR="9525" marT="9525" marB="0" anchor="ctr">
                    <a:lnL w="9525" cap="flat" cmpd="sng" algn="ctr">
                      <a:solidFill>
                        <a:schemeClr val="tx2">
                          <a:lumMod val="20000"/>
                          <a:lumOff val="80000"/>
                        </a:schemeClr>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7F7F7"/>
                    </a:solidFill>
                  </a:tcPr>
                </a:tc>
              </a:tr>
              <a:tr h="945931">
                <a:tc>
                  <a:txBody>
                    <a:bodyPr/>
                    <a:lstStyle/>
                    <a:p>
                      <a:pPr algn="ctr" fontAlgn="ctr"/>
                      <a:r>
                        <a:rPr lang="en-US" sz="1700" b="1" u="none" strike="noStrike" dirty="0">
                          <a:solidFill>
                            <a:schemeClr val="tx2"/>
                          </a:solidFill>
                          <a:effectLst/>
                          <a:latin typeface="Helvetica" charset="0"/>
                          <a:ea typeface="Helvetica" charset="0"/>
                          <a:cs typeface="Helvetica" charset="0"/>
                        </a:rPr>
                        <a:t>70.0 - 100</a:t>
                      </a:r>
                      <a:endParaRPr lang="en-US" sz="1700" b="1" i="0" u="none" strike="noStrike" dirty="0">
                        <a:solidFill>
                          <a:schemeClr val="tx2"/>
                        </a:solidFill>
                        <a:effectLst/>
                        <a:latin typeface="Helvetica" charset="0"/>
                        <a:ea typeface="Helvetica" charset="0"/>
                        <a:cs typeface="Helvetica" charset="0"/>
                      </a:endParaRPr>
                    </a:p>
                  </a:txBody>
                  <a:tcPr marL="9525" marR="9525" marT="9525" marB="0" anchor="ctr">
                    <a:lnR w="9525" cap="flat" cmpd="sng" algn="ctr">
                      <a:solidFill>
                        <a:schemeClr val="tx2">
                          <a:lumMod val="20000"/>
                          <a:lumOff val="8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rgbClr val="F7F7F7"/>
                    </a:solidFill>
                  </a:tcPr>
                </a:tc>
                <a:tc>
                  <a:txBody>
                    <a:bodyPr/>
                    <a:lstStyle/>
                    <a:p>
                      <a:pPr algn="ctr" fontAlgn="ctr"/>
                      <a:r>
                        <a:rPr lang="en-US" sz="1700" u="none" strike="noStrike" dirty="0">
                          <a:solidFill>
                            <a:schemeClr val="tx2"/>
                          </a:solidFill>
                          <a:effectLst/>
                          <a:latin typeface="Helvetica" charset="0"/>
                          <a:ea typeface="Helvetica" charset="0"/>
                          <a:cs typeface="Helvetica" charset="0"/>
                        </a:rPr>
                        <a:t>Positive MIPS payment adjustment AND additional MIPS payment adjustment for exceptional performance</a:t>
                      </a:r>
                      <a:endParaRPr lang="en-US" sz="1700" b="0" i="0" u="none" strike="noStrike" dirty="0">
                        <a:solidFill>
                          <a:schemeClr val="tx2"/>
                        </a:solidFill>
                        <a:effectLst/>
                        <a:latin typeface="Helvetica" charset="0"/>
                        <a:ea typeface="Helvetica" charset="0"/>
                        <a:cs typeface="Helvetica" charset="0"/>
                      </a:endParaRPr>
                    </a:p>
                  </a:txBody>
                  <a:tcPr marL="9525" marR="9525" marT="9525" marB="0" anchor="ctr">
                    <a:lnL w="9525" cap="flat" cmpd="sng" algn="ctr">
                      <a:solidFill>
                        <a:schemeClr val="tx2">
                          <a:lumMod val="20000"/>
                          <a:lumOff val="80000"/>
                        </a:schemeClr>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7F7F7"/>
                    </a:solidFill>
                  </a:tcPr>
                </a:tc>
              </a:tr>
            </a:tbl>
          </a:graphicData>
        </a:graphic>
      </p:graphicFrame>
      <p:sp>
        <p:nvSpPr>
          <p:cNvPr id="7" name="TextBox 6"/>
          <p:cNvSpPr txBox="1"/>
          <p:nvPr/>
        </p:nvSpPr>
        <p:spPr>
          <a:xfrm>
            <a:off x="887104" y="2780333"/>
            <a:ext cx="1692651" cy="261610"/>
          </a:xfrm>
          <a:prstGeom prst="rect">
            <a:avLst/>
          </a:prstGeom>
          <a:noFill/>
        </p:spPr>
        <p:txBody>
          <a:bodyPr wrap="square" lIns="0" tIns="0" rIns="0" bIns="0" rtlCol="0">
            <a:spAutoFit/>
          </a:bodyPr>
          <a:lstStyle/>
          <a:p>
            <a:pPr algn="r" fontAlgn="base">
              <a:spcBef>
                <a:spcPct val="0"/>
              </a:spcBef>
              <a:spcAft>
                <a:spcPct val="0"/>
              </a:spcAft>
            </a:pPr>
            <a:r>
              <a:rPr lang="en-US" sz="1700" b="1" dirty="0" smtClean="0">
                <a:solidFill>
                  <a:srgbClr val="246797"/>
                </a:solidFill>
                <a:latin typeface="Helvetica" charset="0"/>
                <a:ea typeface="Helvetica" charset="0"/>
                <a:cs typeface="Helvetica" charset="0"/>
              </a:rPr>
              <a:t>($199 million)</a:t>
            </a:r>
            <a:endParaRPr lang="en-US" sz="1700" b="1" dirty="0">
              <a:solidFill>
                <a:srgbClr val="246797"/>
              </a:solidFill>
              <a:latin typeface="Helvetica" charset="0"/>
              <a:ea typeface="Helvetica" charset="0"/>
              <a:cs typeface="Helvetica" charset="0"/>
            </a:endParaRPr>
          </a:p>
        </p:txBody>
      </p:sp>
      <p:sp>
        <p:nvSpPr>
          <p:cNvPr id="8" name="TextBox 7"/>
          <p:cNvSpPr txBox="1"/>
          <p:nvPr/>
        </p:nvSpPr>
        <p:spPr>
          <a:xfrm>
            <a:off x="1057303" y="4309715"/>
            <a:ext cx="1502567" cy="261610"/>
          </a:xfrm>
          <a:prstGeom prst="rect">
            <a:avLst/>
          </a:prstGeom>
          <a:noFill/>
        </p:spPr>
        <p:txBody>
          <a:bodyPr wrap="square" lIns="0" tIns="0" rIns="0" bIns="0" rtlCol="0">
            <a:spAutoFit/>
          </a:bodyPr>
          <a:lstStyle/>
          <a:p>
            <a:pPr algn="r" fontAlgn="base">
              <a:spcBef>
                <a:spcPct val="0"/>
              </a:spcBef>
              <a:spcAft>
                <a:spcPct val="0"/>
              </a:spcAft>
            </a:pPr>
            <a:r>
              <a:rPr lang="en-US" sz="1700" b="1" dirty="0" smtClean="0">
                <a:solidFill>
                  <a:srgbClr val="246797"/>
                </a:solidFill>
                <a:latin typeface="Helvetica" charset="0"/>
                <a:ea typeface="Helvetica" charset="0"/>
                <a:cs typeface="Helvetica" charset="0"/>
              </a:rPr>
              <a:t>$199 million</a:t>
            </a:r>
            <a:endParaRPr lang="en-US" sz="1700" b="1" dirty="0">
              <a:solidFill>
                <a:srgbClr val="246797"/>
              </a:solidFill>
              <a:latin typeface="Helvetica" charset="0"/>
              <a:ea typeface="Helvetica" charset="0"/>
              <a:cs typeface="Helvetica" charset="0"/>
            </a:endParaRPr>
          </a:p>
        </p:txBody>
      </p:sp>
      <p:sp>
        <p:nvSpPr>
          <p:cNvPr id="10" name="TextBox 9"/>
          <p:cNvSpPr txBox="1"/>
          <p:nvPr/>
        </p:nvSpPr>
        <p:spPr>
          <a:xfrm>
            <a:off x="722675" y="5478017"/>
            <a:ext cx="1502567" cy="261610"/>
          </a:xfrm>
          <a:prstGeom prst="rect">
            <a:avLst/>
          </a:prstGeom>
          <a:noFill/>
        </p:spPr>
        <p:txBody>
          <a:bodyPr wrap="square" lIns="0" tIns="0" rIns="0" bIns="0" rtlCol="0">
            <a:spAutoFit/>
          </a:bodyPr>
          <a:lstStyle/>
          <a:p>
            <a:pPr algn="r" fontAlgn="base">
              <a:spcBef>
                <a:spcPct val="0"/>
              </a:spcBef>
              <a:spcAft>
                <a:spcPct val="0"/>
              </a:spcAft>
            </a:pPr>
            <a:r>
              <a:rPr lang="en-US" sz="1700" b="1" dirty="0" smtClean="0">
                <a:solidFill>
                  <a:srgbClr val="00898D"/>
                </a:solidFill>
                <a:latin typeface="Helvetica" charset="0"/>
                <a:ea typeface="Helvetica" charset="0"/>
                <a:cs typeface="Helvetica" charset="0"/>
              </a:rPr>
              <a:t>$500 million</a:t>
            </a:r>
            <a:endParaRPr lang="en-US" sz="1700" b="1" dirty="0">
              <a:solidFill>
                <a:srgbClr val="00898D"/>
              </a:solidFill>
              <a:latin typeface="Helvetica" charset="0"/>
              <a:ea typeface="Helvetica" charset="0"/>
              <a:cs typeface="Helvetica" charset="0"/>
            </a:endParaRPr>
          </a:p>
        </p:txBody>
      </p:sp>
      <p:sp>
        <p:nvSpPr>
          <p:cNvPr id="11" name="Rectangle 10"/>
          <p:cNvSpPr/>
          <p:nvPr/>
        </p:nvSpPr>
        <p:spPr>
          <a:xfrm>
            <a:off x="2285757" y="5033504"/>
            <a:ext cx="348342" cy="9383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2" name="Rectangle 11"/>
          <p:cNvSpPr/>
          <p:nvPr/>
        </p:nvSpPr>
        <p:spPr>
          <a:xfrm>
            <a:off x="2666084" y="3663580"/>
            <a:ext cx="348342" cy="2292807"/>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2"/>
          <p:cNvSpPr/>
          <p:nvPr/>
        </p:nvSpPr>
        <p:spPr>
          <a:xfrm>
            <a:off x="2666084" y="2126155"/>
            <a:ext cx="348342" cy="1256023"/>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xmlns="" val="1950170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Advanced APMs </a:t>
            </a:r>
            <a:r>
              <a:rPr lang="en-US" dirty="0" smtClean="0"/>
              <a:t>Introduced Over Several </a:t>
            </a:r>
            <a:r>
              <a:rPr lang="en-US" dirty="0"/>
              <a:t>Years</a:t>
            </a:r>
          </a:p>
        </p:txBody>
      </p:sp>
      <p:sp>
        <p:nvSpPr>
          <p:cNvPr id="3" name="Text Placeholder 2"/>
          <p:cNvSpPr txBox="1">
            <a:spLocks/>
          </p:cNvSpPr>
          <p:nvPr/>
        </p:nvSpPr>
        <p:spPr>
          <a:xfrm>
            <a:off x="589683" y="1786802"/>
            <a:ext cx="5106579" cy="4389146"/>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1000"/>
              </a:spcBef>
              <a:buClr>
                <a:srgbClr val="00898D"/>
              </a:buClr>
              <a:buSzPct val="100000"/>
            </a:pPr>
            <a:r>
              <a:rPr lang="en-US" sz="1800" b="1" dirty="0">
                <a:solidFill>
                  <a:srgbClr val="00898D"/>
                </a:solidFill>
                <a:latin typeface="Gotham-Bold" charset="0"/>
                <a:ea typeface="Gotham-Bold" charset="0"/>
                <a:cs typeface="Gotham-Bold" charset="0"/>
              </a:rPr>
              <a:t>2017 Performance Year</a:t>
            </a:r>
          </a:p>
          <a:p>
            <a:pPr marL="285750" indent="-285750">
              <a:spcBef>
                <a:spcPts val="1000"/>
              </a:spcBef>
              <a:buClr>
                <a:srgbClr val="00898D"/>
              </a:buClr>
              <a:buSzPct val="100000"/>
              <a:buFont typeface="Wingdings" charset="2"/>
              <a:buChar char="§"/>
            </a:pPr>
            <a:r>
              <a:rPr lang="en-US" sz="1800" dirty="0" smtClean="0">
                <a:solidFill>
                  <a:srgbClr val="000000">
                    <a:lumMod val="50000"/>
                    <a:lumOff val="50000"/>
                  </a:srgbClr>
                </a:solidFill>
              </a:rPr>
              <a:t>Comprehensive </a:t>
            </a:r>
            <a:r>
              <a:rPr lang="en-US" sz="1800" dirty="0">
                <a:solidFill>
                  <a:srgbClr val="000000">
                    <a:lumMod val="50000"/>
                    <a:lumOff val="50000"/>
                  </a:srgbClr>
                </a:solidFill>
              </a:rPr>
              <a:t>ESRD Care </a:t>
            </a:r>
            <a:r>
              <a:rPr lang="en-US" sz="1800" dirty="0" smtClean="0">
                <a:solidFill>
                  <a:srgbClr val="000000">
                    <a:lumMod val="50000"/>
                    <a:lumOff val="50000"/>
                  </a:srgbClr>
                </a:solidFill>
              </a:rPr>
              <a:t>Model</a:t>
            </a:r>
            <a:br>
              <a:rPr lang="en-US" sz="1800" dirty="0" smtClean="0">
                <a:solidFill>
                  <a:srgbClr val="000000">
                    <a:lumMod val="50000"/>
                    <a:lumOff val="50000"/>
                  </a:srgbClr>
                </a:solidFill>
              </a:rPr>
            </a:br>
            <a:r>
              <a:rPr lang="en-US" sz="1800" dirty="0" smtClean="0">
                <a:solidFill>
                  <a:srgbClr val="000000">
                    <a:lumMod val="50000"/>
                    <a:lumOff val="50000"/>
                  </a:srgbClr>
                </a:solidFill>
              </a:rPr>
              <a:t>(LDO</a:t>
            </a:r>
            <a:r>
              <a:rPr lang="en-US" sz="1800" dirty="0">
                <a:solidFill>
                  <a:srgbClr val="000000">
                    <a:lumMod val="50000"/>
                    <a:lumOff val="50000"/>
                  </a:srgbClr>
                </a:solidFill>
              </a:rPr>
              <a:t>)</a:t>
            </a:r>
          </a:p>
          <a:p>
            <a:pPr marL="285750" indent="-285750">
              <a:spcBef>
                <a:spcPts val="1000"/>
              </a:spcBef>
              <a:buClr>
                <a:srgbClr val="00898D"/>
              </a:buClr>
              <a:buSzPct val="100000"/>
              <a:buFont typeface="Wingdings" charset="2"/>
              <a:buChar char="§"/>
            </a:pPr>
            <a:r>
              <a:rPr lang="en-US" sz="1800" dirty="0">
                <a:solidFill>
                  <a:srgbClr val="000000">
                    <a:lumMod val="50000"/>
                    <a:lumOff val="50000"/>
                  </a:srgbClr>
                </a:solidFill>
              </a:rPr>
              <a:t>Compr</a:t>
            </a:r>
            <a:r>
              <a:rPr lang="en-US" sz="1800" dirty="0">
                <a:solidFill>
                  <a:schemeClr val="tx2"/>
                </a:solidFill>
              </a:rPr>
              <a:t>ehen</a:t>
            </a:r>
            <a:r>
              <a:rPr lang="en-US" sz="1800" dirty="0">
                <a:solidFill>
                  <a:srgbClr val="000000">
                    <a:lumMod val="50000"/>
                    <a:lumOff val="50000"/>
                  </a:srgbClr>
                </a:solidFill>
              </a:rPr>
              <a:t>sive ESRD Care </a:t>
            </a:r>
            <a:r>
              <a:rPr lang="en-US" sz="1800" dirty="0" smtClean="0">
                <a:solidFill>
                  <a:srgbClr val="000000">
                    <a:lumMod val="50000"/>
                    <a:lumOff val="50000"/>
                  </a:srgbClr>
                </a:solidFill>
              </a:rPr>
              <a:t>Model</a:t>
            </a:r>
            <a:br>
              <a:rPr lang="en-US" sz="1800" dirty="0" smtClean="0">
                <a:solidFill>
                  <a:srgbClr val="000000">
                    <a:lumMod val="50000"/>
                    <a:lumOff val="50000"/>
                  </a:srgbClr>
                </a:solidFill>
              </a:rPr>
            </a:br>
            <a:r>
              <a:rPr lang="en-US" sz="1800" dirty="0" smtClean="0">
                <a:solidFill>
                  <a:srgbClr val="000000">
                    <a:lumMod val="50000"/>
                    <a:lumOff val="50000"/>
                  </a:srgbClr>
                </a:solidFill>
              </a:rPr>
              <a:t>(non-LDO</a:t>
            </a:r>
            <a:r>
              <a:rPr lang="en-US" sz="1800" dirty="0">
                <a:solidFill>
                  <a:srgbClr val="000000">
                    <a:lumMod val="50000"/>
                    <a:lumOff val="50000"/>
                  </a:srgbClr>
                </a:solidFill>
              </a:rPr>
              <a:t>)</a:t>
            </a:r>
          </a:p>
          <a:p>
            <a:pPr marL="285750" indent="-285750">
              <a:spcBef>
                <a:spcPts val="1000"/>
              </a:spcBef>
              <a:buClr>
                <a:srgbClr val="00898D"/>
              </a:buClr>
              <a:buSzPct val="100000"/>
              <a:buFont typeface="Wingdings" charset="2"/>
              <a:buChar char="§"/>
            </a:pPr>
            <a:r>
              <a:rPr lang="en-US" sz="1800" dirty="0">
                <a:solidFill>
                  <a:srgbClr val="000000">
                    <a:lumMod val="50000"/>
                    <a:lumOff val="50000"/>
                  </a:srgbClr>
                </a:solidFill>
              </a:rPr>
              <a:t>CPC+</a:t>
            </a:r>
          </a:p>
          <a:p>
            <a:pPr marL="285750" indent="-285750">
              <a:spcBef>
                <a:spcPts val="1000"/>
              </a:spcBef>
              <a:buClr>
                <a:srgbClr val="00898D"/>
              </a:buClr>
              <a:buSzPct val="100000"/>
              <a:buFont typeface="Wingdings" charset="2"/>
              <a:buChar char="§"/>
            </a:pPr>
            <a:r>
              <a:rPr lang="en-US" sz="1800" dirty="0">
                <a:solidFill>
                  <a:srgbClr val="000000">
                    <a:lumMod val="50000"/>
                    <a:lumOff val="50000"/>
                  </a:srgbClr>
                </a:solidFill>
              </a:rPr>
              <a:t>MSSP </a:t>
            </a:r>
            <a:r>
              <a:rPr lang="en-US" sz="1800" dirty="0" smtClean="0">
                <a:solidFill>
                  <a:srgbClr val="000000">
                    <a:lumMod val="50000"/>
                    <a:lumOff val="50000"/>
                  </a:srgbClr>
                </a:solidFill>
              </a:rPr>
              <a:t>ACO Track </a:t>
            </a:r>
            <a:r>
              <a:rPr lang="en-US" sz="1800" dirty="0">
                <a:solidFill>
                  <a:srgbClr val="000000">
                    <a:lumMod val="50000"/>
                    <a:lumOff val="50000"/>
                  </a:srgbClr>
                </a:solidFill>
              </a:rPr>
              <a:t>2</a:t>
            </a:r>
          </a:p>
          <a:p>
            <a:pPr marL="285750" indent="-285750">
              <a:spcBef>
                <a:spcPts val="1000"/>
              </a:spcBef>
              <a:buClr>
                <a:srgbClr val="00898D"/>
              </a:buClr>
              <a:buSzPct val="100000"/>
              <a:buFont typeface="Wingdings" charset="2"/>
              <a:buChar char="§"/>
            </a:pPr>
            <a:r>
              <a:rPr lang="en-US" sz="1800" dirty="0">
                <a:solidFill>
                  <a:srgbClr val="000000">
                    <a:lumMod val="50000"/>
                    <a:lumOff val="50000"/>
                  </a:srgbClr>
                </a:solidFill>
              </a:rPr>
              <a:t>MSSP </a:t>
            </a:r>
            <a:r>
              <a:rPr lang="en-US" sz="1800" dirty="0" smtClean="0">
                <a:solidFill>
                  <a:srgbClr val="000000">
                    <a:lumMod val="50000"/>
                    <a:lumOff val="50000"/>
                  </a:srgbClr>
                </a:solidFill>
              </a:rPr>
              <a:t>ACO Track </a:t>
            </a:r>
            <a:r>
              <a:rPr lang="en-US" sz="1800" dirty="0">
                <a:solidFill>
                  <a:srgbClr val="000000">
                    <a:lumMod val="50000"/>
                    <a:lumOff val="50000"/>
                  </a:srgbClr>
                </a:solidFill>
              </a:rPr>
              <a:t>3</a:t>
            </a:r>
          </a:p>
          <a:p>
            <a:pPr marL="285750" indent="-285750">
              <a:spcBef>
                <a:spcPts val="1000"/>
              </a:spcBef>
              <a:buClr>
                <a:srgbClr val="00898D"/>
              </a:buClr>
              <a:buSzPct val="100000"/>
              <a:buFont typeface="Wingdings" charset="2"/>
              <a:buChar char="§"/>
            </a:pPr>
            <a:r>
              <a:rPr lang="en-US" sz="1800" dirty="0">
                <a:solidFill>
                  <a:srgbClr val="000000">
                    <a:lumMod val="50000"/>
                    <a:lumOff val="50000"/>
                  </a:srgbClr>
                </a:solidFill>
              </a:rPr>
              <a:t>Next Generation ACO </a:t>
            </a:r>
          </a:p>
          <a:p>
            <a:pPr marL="285750" indent="-285750">
              <a:spcBef>
                <a:spcPts val="1000"/>
              </a:spcBef>
              <a:buClr>
                <a:srgbClr val="00898D"/>
              </a:buClr>
              <a:buSzPct val="100000"/>
              <a:buFont typeface="Wingdings" charset="2"/>
              <a:buChar char="§"/>
            </a:pPr>
            <a:r>
              <a:rPr lang="en-US" sz="1800" dirty="0">
                <a:solidFill>
                  <a:srgbClr val="000000">
                    <a:lumMod val="50000"/>
                    <a:lumOff val="50000"/>
                  </a:srgbClr>
                </a:solidFill>
              </a:rPr>
              <a:t>Oncology Care Model (two-sided risk)</a:t>
            </a:r>
          </a:p>
        </p:txBody>
      </p:sp>
      <p:sp>
        <p:nvSpPr>
          <p:cNvPr id="6" name="Rectangle 5"/>
          <p:cNvSpPr/>
          <p:nvPr/>
        </p:nvSpPr>
        <p:spPr>
          <a:xfrm>
            <a:off x="6078071" y="4034117"/>
            <a:ext cx="6113929" cy="238012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5" name="Text Placeholder 2"/>
          <p:cNvSpPr txBox="1">
            <a:spLocks/>
          </p:cNvSpPr>
          <p:nvPr/>
        </p:nvSpPr>
        <p:spPr>
          <a:xfrm>
            <a:off x="6310859" y="1786800"/>
            <a:ext cx="5261548" cy="438914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1000"/>
              </a:spcBef>
              <a:buClr>
                <a:srgbClr val="00898D"/>
              </a:buClr>
              <a:buSzPct val="100000"/>
            </a:pPr>
            <a:r>
              <a:rPr lang="en-US" sz="1800" b="1" dirty="0" smtClean="0">
                <a:solidFill>
                  <a:srgbClr val="246797"/>
                </a:solidFill>
                <a:latin typeface="Gotham-Bold" charset="0"/>
                <a:ea typeface="Gotham-Bold" charset="0"/>
                <a:cs typeface="Gotham-Bold" charset="0"/>
              </a:rPr>
              <a:t>2018 </a:t>
            </a:r>
            <a:r>
              <a:rPr lang="en-US" sz="1800" b="1" dirty="0">
                <a:solidFill>
                  <a:srgbClr val="246797"/>
                </a:solidFill>
                <a:latin typeface="Gotham-Bold" charset="0"/>
                <a:ea typeface="Gotham-Bold" charset="0"/>
                <a:cs typeface="Gotham-Bold" charset="0"/>
              </a:rPr>
              <a:t>Performance Year</a:t>
            </a:r>
          </a:p>
          <a:p>
            <a:pPr marL="285750" indent="-285750">
              <a:spcBef>
                <a:spcPts val="1000"/>
              </a:spcBef>
              <a:buClr>
                <a:srgbClr val="246797"/>
              </a:buClr>
              <a:buSzPct val="100000"/>
              <a:buFont typeface="Wingdings" charset="2"/>
              <a:buChar char="§"/>
            </a:pPr>
            <a:r>
              <a:rPr lang="en-US" sz="1800" dirty="0">
                <a:solidFill>
                  <a:srgbClr val="000000">
                    <a:lumMod val="50000"/>
                    <a:lumOff val="50000"/>
                  </a:srgbClr>
                </a:solidFill>
              </a:rPr>
              <a:t>MSSP Track 1+</a:t>
            </a:r>
          </a:p>
          <a:p>
            <a:pPr marL="285750" indent="-285750">
              <a:spcBef>
                <a:spcPts val="1000"/>
              </a:spcBef>
              <a:buClr>
                <a:srgbClr val="246797"/>
              </a:buClr>
              <a:buSzPct val="100000"/>
              <a:buFont typeface="Wingdings" charset="2"/>
              <a:buChar char="§"/>
            </a:pPr>
            <a:r>
              <a:rPr lang="en-US" sz="1800" dirty="0">
                <a:solidFill>
                  <a:srgbClr val="000000">
                    <a:lumMod val="50000"/>
                    <a:lumOff val="50000"/>
                  </a:srgbClr>
                </a:solidFill>
              </a:rPr>
              <a:t>New voluntary bundled payment model</a:t>
            </a:r>
          </a:p>
          <a:p>
            <a:pPr marL="285750" indent="-285750">
              <a:spcBef>
                <a:spcPts val="1000"/>
              </a:spcBef>
              <a:buClr>
                <a:srgbClr val="246797"/>
              </a:buClr>
              <a:buSzPct val="100000"/>
              <a:buFont typeface="Wingdings" charset="2"/>
              <a:buChar char="§"/>
            </a:pPr>
            <a:r>
              <a:rPr lang="en-US" sz="1800" dirty="0">
                <a:solidFill>
                  <a:srgbClr val="000000">
                    <a:lumMod val="50000"/>
                    <a:lumOff val="50000"/>
                  </a:srgbClr>
                </a:solidFill>
              </a:rPr>
              <a:t>CJR (CEHRT Track)</a:t>
            </a:r>
          </a:p>
          <a:p>
            <a:pPr marL="285750" indent="-285750">
              <a:spcBef>
                <a:spcPts val="1000"/>
              </a:spcBef>
              <a:buClr>
                <a:srgbClr val="246797"/>
              </a:buClr>
              <a:buSzPct val="100000"/>
              <a:buFont typeface="Wingdings" charset="2"/>
              <a:buChar char="§"/>
            </a:pPr>
            <a:r>
              <a:rPr lang="en-US" sz="1800" dirty="0">
                <a:solidFill>
                  <a:srgbClr val="000000">
                    <a:lumMod val="50000"/>
                    <a:lumOff val="50000"/>
                  </a:srgbClr>
                </a:solidFill>
              </a:rPr>
              <a:t>Cardiac bundles (CEHRT track</a:t>
            </a:r>
            <a:r>
              <a:rPr lang="en-US" sz="1800" dirty="0" smtClean="0">
                <a:solidFill>
                  <a:srgbClr val="000000">
                    <a:lumMod val="50000"/>
                    <a:lumOff val="50000"/>
                  </a:srgbClr>
                </a:solidFill>
              </a:rPr>
              <a:t>)</a:t>
            </a:r>
          </a:p>
          <a:p>
            <a:pPr>
              <a:spcBef>
                <a:spcPts val="1000"/>
              </a:spcBef>
              <a:buClr>
                <a:srgbClr val="00898D"/>
              </a:buClr>
              <a:buSzPct val="100000"/>
            </a:pPr>
            <a:r>
              <a:rPr lang="en-US" sz="1800" dirty="0">
                <a:solidFill>
                  <a:srgbClr val="000000">
                    <a:lumMod val="50000"/>
                    <a:lumOff val="50000"/>
                  </a:srgbClr>
                </a:solidFill>
              </a:rPr>
              <a:t/>
            </a:r>
            <a:br>
              <a:rPr lang="en-US" sz="1800" dirty="0">
                <a:solidFill>
                  <a:srgbClr val="000000">
                    <a:lumMod val="50000"/>
                    <a:lumOff val="50000"/>
                  </a:srgbClr>
                </a:solidFill>
              </a:rPr>
            </a:br>
            <a:r>
              <a:rPr lang="en-US" sz="1800" dirty="0">
                <a:solidFill>
                  <a:srgbClr val="000000">
                    <a:lumMod val="50000"/>
                    <a:lumOff val="50000"/>
                  </a:srgbClr>
                </a:solidFill>
              </a:rPr>
              <a:t/>
            </a:r>
            <a:br>
              <a:rPr lang="en-US" sz="1800" dirty="0">
                <a:solidFill>
                  <a:srgbClr val="000000">
                    <a:lumMod val="50000"/>
                    <a:lumOff val="50000"/>
                  </a:srgbClr>
                </a:solidFill>
              </a:rPr>
            </a:br>
            <a:r>
              <a:rPr lang="en-US" sz="2300" dirty="0" smtClean="0">
                <a:solidFill>
                  <a:srgbClr val="FFFFFF"/>
                </a:solidFill>
                <a:latin typeface="Gotham-Medium" charset="0"/>
                <a:ea typeface="Gotham-Medium" charset="0"/>
                <a:cs typeface="Gotham-Medium" charset="0"/>
              </a:rPr>
              <a:t>CMS </a:t>
            </a:r>
            <a:r>
              <a:rPr lang="en-US" sz="2300" dirty="0">
                <a:solidFill>
                  <a:srgbClr val="FFFFFF"/>
                </a:solidFill>
                <a:latin typeface="Gotham-Medium" charset="0"/>
                <a:ea typeface="Gotham-Medium" charset="0"/>
                <a:cs typeface="Gotham-Medium" charset="0"/>
              </a:rPr>
              <a:t>will reopen </a:t>
            </a:r>
            <a:r>
              <a:rPr lang="en-US" sz="2300" dirty="0" smtClean="0">
                <a:solidFill>
                  <a:srgbClr val="FFFFFF"/>
                </a:solidFill>
                <a:latin typeface="Gotham-Medium" charset="0"/>
                <a:ea typeface="Gotham-Medium" charset="0"/>
                <a:cs typeface="Gotham-Medium" charset="0"/>
              </a:rPr>
              <a:t>applications for </a:t>
            </a:r>
            <a:r>
              <a:rPr lang="en-US" sz="2300" dirty="0">
                <a:solidFill>
                  <a:srgbClr val="FFFFFF"/>
                </a:solidFill>
                <a:latin typeface="Gotham-Medium" charset="0"/>
                <a:ea typeface="Gotham-Medium" charset="0"/>
                <a:cs typeface="Gotham-Medium" charset="0"/>
              </a:rPr>
              <a:t>CPC+ and Next Generation ACOs for the 2018 Performance Year</a:t>
            </a:r>
          </a:p>
        </p:txBody>
      </p:sp>
    </p:spTree>
    <p:extLst>
      <p:ext uri="{BB962C8B-B14F-4D97-AF65-F5344CB8AC3E}">
        <p14:creationId xmlns:p14="http://schemas.microsoft.com/office/powerpoint/2010/main" xmlns="" val="1415839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377506"/>
            <a:ext cx="9616439" cy="5174672"/>
          </a:xfrm>
        </p:spPr>
        <p:txBody>
          <a:bodyPr>
            <a:normAutofit/>
          </a:bodyPr>
          <a:lstStyle/>
          <a:p>
            <a:pPr marL="0" lvl="1" indent="0">
              <a:spcBef>
                <a:spcPts val="1400"/>
              </a:spcBef>
              <a:buNone/>
            </a:pPr>
            <a:r>
              <a:rPr lang="en-US" sz="2200" b="1" dirty="0" smtClean="0">
                <a:solidFill>
                  <a:schemeClr val="accent2"/>
                </a:solidFill>
                <a:latin typeface="Gotham-Bold" charset="0"/>
                <a:ea typeface="Gotham-Bold" charset="0"/>
                <a:cs typeface="Gotham-Bold" charset="0"/>
              </a:rPr>
              <a:t>Three primary benefits for clinicians who practice </a:t>
            </a:r>
            <a:r>
              <a:rPr lang="en-US" sz="2200" b="1" u="sng" dirty="0" smtClean="0">
                <a:solidFill>
                  <a:schemeClr val="accent2"/>
                </a:solidFill>
                <a:latin typeface="Gotham-Bold" charset="0"/>
                <a:ea typeface="Gotham-Bold" charset="0"/>
                <a:cs typeface="Gotham-Bold" charset="0"/>
              </a:rPr>
              <a:t>in significant amounts</a:t>
            </a:r>
            <a:r>
              <a:rPr lang="en-US" sz="2200" b="1" dirty="0" smtClean="0">
                <a:solidFill>
                  <a:schemeClr val="accent2"/>
                </a:solidFill>
                <a:latin typeface="Gotham-Bold" charset="0"/>
                <a:ea typeface="Gotham-Bold" charset="0"/>
                <a:cs typeface="Gotham-Bold" charset="0"/>
              </a:rPr>
              <a:t> through Advanced Alternative Payment Models:</a:t>
            </a:r>
          </a:p>
          <a:p>
            <a:pPr marL="347472" lvl="1" indent="-347472">
              <a:spcBef>
                <a:spcPts val="1400"/>
              </a:spcBef>
              <a:buSzPct val="100000"/>
              <a:buFont typeface="Wingdings" charset="2"/>
              <a:buChar char="§"/>
            </a:pPr>
            <a:r>
              <a:rPr lang="en-US" sz="2100" dirty="0" smtClean="0">
                <a:solidFill>
                  <a:schemeClr val="tx2"/>
                </a:solidFill>
              </a:rPr>
              <a:t>Clinician will be excluded </a:t>
            </a:r>
            <a:r>
              <a:rPr lang="en-US" sz="2100" dirty="0">
                <a:solidFill>
                  <a:schemeClr val="tx2"/>
                </a:solidFill>
              </a:rPr>
              <a:t>from </a:t>
            </a:r>
            <a:r>
              <a:rPr lang="en-US" sz="2100" dirty="0" smtClean="0">
                <a:solidFill>
                  <a:schemeClr val="tx2"/>
                </a:solidFill>
              </a:rPr>
              <a:t>MIPS</a:t>
            </a:r>
          </a:p>
          <a:p>
            <a:pPr marL="347472" lvl="1" indent="-347472">
              <a:spcBef>
                <a:spcPts val="1400"/>
              </a:spcBef>
              <a:buSzPct val="100000"/>
              <a:buFont typeface="Wingdings" charset="2"/>
              <a:buChar char="§"/>
            </a:pPr>
            <a:r>
              <a:rPr lang="en-US" sz="2100" dirty="0" smtClean="0">
                <a:solidFill>
                  <a:schemeClr val="tx2"/>
                </a:solidFill>
              </a:rPr>
              <a:t>For payment years 2019-2024, clinician will receive a lump sum payment equal to 5% of Medicare Part B covered professional services from the prior year</a:t>
            </a:r>
          </a:p>
          <a:p>
            <a:pPr marL="347472" lvl="1" indent="-347472">
              <a:spcBef>
                <a:spcPts val="1400"/>
              </a:spcBef>
              <a:buSzPct val="100000"/>
              <a:buFont typeface="Wingdings" charset="2"/>
              <a:buChar char="§"/>
            </a:pPr>
            <a:r>
              <a:rPr lang="en-US" sz="2100" dirty="0" smtClean="0">
                <a:solidFill>
                  <a:schemeClr val="tx2"/>
                </a:solidFill>
              </a:rPr>
              <a:t>For payment years 2026 and beyond, the clinician will receive an annual adjustment under the PFS that is 50 basis points greater than MIPS clinicians</a:t>
            </a:r>
            <a:endParaRPr lang="en-US" sz="2100" dirty="0">
              <a:solidFill>
                <a:schemeClr val="tx2"/>
              </a:solidFill>
            </a:endParaRPr>
          </a:p>
        </p:txBody>
      </p:sp>
      <p:sp>
        <p:nvSpPr>
          <p:cNvPr id="4" name="Title 3"/>
          <p:cNvSpPr>
            <a:spLocks noGrp="1"/>
          </p:cNvSpPr>
          <p:nvPr>
            <p:ph type="title"/>
          </p:nvPr>
        </p:nvSpPr>
        <p:spPr>
          <a:xfrm>
            <a:off x="589683" y="381067"/>
            <a:ext cx="10982724" cy="1116106"/>
          </a:xfrm>
        </p:spPr>
        <p:txBody>
          <a:bodyPr/>
          <a:lstStyle/>
          <a:p>
            <a:r>
              <a:rPr lang="en-US" spc="0" dirty="0" smtClean="0"/>
              <a:t>Advanced APM Participation: Benefits</a:t>
            </a:r>
            <a:endParaRPr lang="en-US" spc="0" dirty="0"/>
          </a:p>
        </p:txBody>
      </p:sp>
    </p:spTree>
    <p:extLst>
      <p:ext uri="{BB962C8B-B14F-4D97-AF65-F5344CB8AC3E}">
        <p14:creationId xmlns:p14="http://schemas.microsoft.com/office/powerpoint/2010/main" xmlns="" val="2174796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bwMode="auto">
          <a:xfrm>
            <a:off x="589683" y="1169777"/>
            <a:ext cx="4521332" cy="3762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b="1" kern="1200">
                <a:solidFill>
                  <a:schemeClr val="tx1"/>
                </a:solidFill>
                <a:latin typeface="+mn-lt"/>
                <a:ea typeface="ヒラギノ角ゴ Pro W3" charset="0"/>
                <a:cs typeface="ヒラギノ角ゴ Pro W3" charset="0"/>
              </a:defRPr>
            </a:lvl1pPr>
            <a:lvl2pPr marL="457200" indent="-182563" algn="l" rtl="0" eaLnBrk="1" fontAlgn="base" hangingPunct="1">
              <a:spcBef>
                <a:spcPct val="20000"/>
              </a:spcBef>
              <a:spcAft>
                <a:spcPct val="0"/>
              </a:spcAft>
              <a:buClr>
                <a:schemeClr val="accent1"/>
              </a:buClr>
              <a:buSzPct val="85000"/>
              <a:buFont typeface="Lucida Grande" pitchFamily="-83" charset="0"/>
              <a:buChar char="-"/>
              <a:defRPr sz="2000" kern="1200">
                <a:solidFill>
                  <a:schemeClr val="tx1">
                    <a:lumMod val="75000"/>
                    <a:lumOff val="25000"/>
                  </a:schemeClr>
                </a:solidFill>
                <a:latin typeface="+mn-lt"/>
                <a:ea typeface="ヒラギノ角ゴ Pro W3" charset="0"/>
                <a:cs typeface="+mn-cs"/>
              </a:defRPr>
            </a:lvl2pPr>
            <a:lvl3pPr marL="730250" indent="-182563" algn="l" rtl="0" eaLnBrk="1" fontAlgn="base" hangingPunct="1">
              <a:spcBef>
                <a:spcPct val="20000"/>
              </a:spcBef>
              <a:spcAft>
                <a:spcPct val="0"/>
              </a:spcAft>
              <a:buClr>
                <a:srgbClr val="8CA740"/>
              </a:buClr>
              <a:buSzPct val="80000"/>
              <a:buFont typeface="Arial" panose="020B0604020202020204" pitchFamily="34" charset="0"/>
              <a:buChar char="•"/>
              <a:defRPr kern="1200">
                <a:solidFill>
                  <a:srgbClr val="404040"/>
                </a:solidFill>
                <a:latin typeface="+mn-lt"/>
                <a:ea typeface="ヒラギノ角ゴ Pro W3" charset="0"/>
                <a:cs typeface="+mn-cs"/>
              </a:defRPr>
            </a:lvl3pPr>
            <a:lvl4pPr marL="1004888" indent="-182563" algn="l" rtl="0" eaLnBrk="1" fontAlgn="base" hangingPunct="1">
              <a:spcBef>
                <a:spcPct val="20000"/>
              </a:spcBef>
              <a:spcAft>
                <a:spcPct val="0"/>
              </a:spcAft>
              <a:buClr>
                <a:srgbClr val="A68607"/>
              </a:buClr>
              <a:buFont typeface="Arial" panose="020B0604020202020204" pitchFamily="34" charset="0"/>
              <a:buChar char="•"/>
              <a:defRPr sz="1600" kern="1200">
                <a:solidFill>
                  <a:srgbClr val="404040"/>
                </a:solidFill>
                <a:latin typeface="+mn-lt"/>
                <a:ea typeface="ヒラギノ角ゴ Pro W3" charset="0"/>
                <a:cs typeface="+mn-cs"/>
              </a:defRPr>
            </a:lvl4pPr>
            <a:lvl5pPr marL="1187450" indent="-136525"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rgbClr val="404040"/>
                </a:solidFill>
                <a:latin typeface="+mn-lt"/>
                <a:ea typeface="ヒラギノ角ゴ Pro W3"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1" indent="0">
              <a:spcBef>
                <a:spcPts val="1400"/>
              </a:spcBef>
              <a:buClr>
                <a:srgbClr val="0A5540"/>
              </a:buClr>
              <a:buFont typeface="Lucida Grande" pitchFamily="-83" charset="0"/>
              <a:buNone/>
            </a:pPr>
            <a:r>
              <a:rPr lang="en-US" b="1" dirty="0" smtClean="0">
                <a:solidFill>
                  <a:srgbClr val="00898D"/>
                </a:solidFill>
                <a:latin typeface="Gotham-Bold" charset="0"/>
                <a:ea typeface="Gotham-Bold" charset="0"/>
                <a:cs typeface="Gotham-Bold" charset="0"/>
              </a:rPr>
              <a:t>Qualification Thresholds</a:t>
            </a:r>
            <a:endParaRPr lang="en-US" b="1" dirty="0" smtClean="0">
              <a:solidFill>
                <a:prstClr val="black"/>
              </a:solidFill>
              <a:latin typeface="Gotham-Book" charset="0"/>
              <a:ea typeface="Gotham-Book" charset="0"/>
              <a:cs typeface="Gotham-Book" charset="0"/>
            </a:endParaRPr>
          </a:p>
          <a:p>
            <a:pPr marL="347472" lvl="2" indent="-347472">
              <a:spcBef>
                <a:spcPts val="1400"/>
              </a:spcBef>
              <a:buClr>
                <a:srgbClr val="00898D"/>
              </a:buClr>
              <a:buSzPct val="100000"/>
              <a:buFont typeface="Wingdings" charset="2"/>
              <a:buChar char="§"/>
            </a:pPr>
            <a:r>
              <a:rPr lang="en-US" dirty="0" smtClean="0">
                <a:solidFill>
                  <a:srgbClr val="6D6E71"/>
                </a:solidFill>
                <a:latin typeface="Gotham-Book" charset="0"/>
                <a:ea typeface="Gotham-Book" charset="0"/>
                <a:cs typeface="Gotham-Book" charset="0"/>
              </a:rPr>
              <a:t>Physicians can qualify by meeting payment thresholds or by having</a:t>
            </a:r>
            <a:br>
              <a:rPr lang="en-US" dirty="0" smtClean="0">
                <a:solidFill>
                  <a:srgbClr val="6D6E71"/>
                </a:solidFill>
                <a:latin typeface="Gotham-Book" charset="0"/>
                <a:ea typeface="Gotham-Book" charset="0"/>
                <a:cs typeface="Gotham-Book" charset="0"/>
              </a:rPr>
            </a:br>
            <a:r>
              <a:rPr lang="en-US" dirty="0" smtClean="0">
                <a:solidFill>
                  <a:srgbClr val="6D6E71"/>
                </a:solidFill>
                <a:latin typeface="Gotham-Book" charset="0"/>
                <a:ea typeface="Gotham-Book" charset="0"/>
                <a:cs typeface="Gotham-Book" charset="0"/>
              </a:rPr>
              <a:t>a proportion of patients treated</a:t>
            </a:r>
            <a:br>
              <a:rPr lang="en-US" dirty="0" smtClean="0">
                <a:solidFill>
                  <a:srgbClr val="6D6E71"/>
                </a:solidFill>
                <a:latin typeface="Gotham-Book" charset="0"/>
                <a:ea typeface="Gotham-Book" charset="0"/>
                <a:cs typeface="Gotham-Book" charset="0"/>
              </a:rPr>
            </a:br>
            <a:r>
              <a:rPr lang="en-US" dirty="0" smtClean="0">
                <a:solidFill>
                  <a:srgbClr val="6D6E71"/>
                </a:solidFill>
                <a:latin typeface="Gotham-Book" charset="0"/>
                <a:ea typeface="Gotham-Book" charset="0"/>
                <a:cs typeface="Gotham-Book" charset="0"/>
              </a:rPr>
              <a:t>in an eligible APM</a:t>
            </a:r>
          </a:p>
          <a:p>
            <a:pPr marL="347472" lvl="2" indent="-347472">
              <a:spcBef>
                <a:spcPts val="1400"/>
              </a:spcBef>
              <a:buClr>
                <a:srgbClr val="00898D"/>
              </a:buClr>
              <a:buSzPct val="100000"/>
              <a:buFont typeface="Wingdings" charset="2"/>
              <a:buChar char="§"/>
            </a:pPr>
            <a:r>
              <a:rPr lang="en-US" dirty="0">
                <a:solidFill>
                  <a:srgbClr val="6D6E71"/>
                </a:solidFill>
                <a:latin typeface="Gotham-Book" charset="0"/>
                <a:ea typeface="Gotham-Book" charset="0"/>
                <a:cs typeface="Gotham-Book" charset="0"/>
              </a:rPr>
              <a:t>CMS will make Threshold Score calculations under both </a:t>
            </a:r>
            <a:r>
              <a:rPr lang="en-US" dirty="0" smtClean="0">
                <a:solidFill>
                  <a:srgbClr val="6D6E71"/>
                </a:solidFill>
                <a:latin typeface="Gotham-Book" charset="0"/>
                <a:ea typeface="Gotham-Book" charset="0"/>
                <a:cs typeface="Gotham-Book" charset="0"/>
              </a:rPr>
              <a:t>payment</a:t>
            </a:r>
            <a:br>
              <a:rPr lang="en-US" dirty="0" smtClean="0">
                <a:solidFill>
                  <a:srgbClr val="6D6E71"/>
                </a:solidFill>
                <a:latin typeface="Gotham-Book" charset="0"/>
                <a:ea typeface="Gotham-Book" charset="0"/>
                <a:cs typeface="Gotham-Book" charset="0"/>
              </a:rPr>
            </a:br>
            <a:r>
              <a:rPr lang="en-US" dirty="0" smtClean="0">
                <a:solidFill>
                  <a:srgbClr val="6D6E71"/>
                </a:solidFill>
                <a:latin typeface="Gotham-Book" charset="0"/>
                <a:ea typeface="Gotham-Book" charset="0"/>
                <a:cs typeface="Gotham-Book" charset="0"/>
              </a:rPr>
              <a:t>&amp; </a:t>
            </a:r>
            <a:r>
              <a:rPr lang="en-US" dirty="0">
                <a:solidFill>
                  <a:srgbClr val="6D6E71"/>
                </a:solidFill>
                <a:latin typeface="Gotham-Book" charset="0"/>
                <a:ea typeface="Gotham-Book" charset="0"/>
                <a:cs typeface="Gotham-Book" charset="0"/>
              </a:rPr>
              <a:t>patient count methods and will use the most advantageous </a:t>
            </a:r>
            <a:r>
              <a:rPr lang="en-US" dirty="0" smtClean="0">
                <a:solidFill>
                  <a:srgbClr val="6D6E71"/>
                </a:solidFill>
                <a:latin typeface="Gotham-Book" charset="0"/>
                <a:ea typeface="Gotham-Book" charset="0"/>
                <a:cs typeface="Gotham-Book" charset="0"/>
              </a:rPr>
              <a:t>score</a:t>
            </a:r>
          </a:p>
          <a:p>
            <a:pPr marL="347472" lvl="2" indent="-347472">
              <a:spcBef>
                <a:spcPts val="1400"/>
              </a:spcBef>
              <a:buClr>
                <a:srgbClr val="00898D"/>
              </a:buClr>
              <a:buSzPct val="100000"/>
              <a:buFont typeface="Wingdings" charset="2"/>
              <a:buChar char="§"/>
            </a:pPr>
            <a:r>
              <a:rPr lang="en-US" dirty="0">
                <a:solidFill>
                  <a:schemeClr val="tx2"/>
                </a:solidFill>
                <a:latin typeface="Gotham Book"/>
                <a:cs typeface="ヒラギノ角ゴ Pro W3" charset="0"/>
              </a:rPr>
              <a:t>QP determination will occur at the entity level, with the determination applying to all individual clinicians who are identified as part of the Advanced APM Entity </a:t>
            </a:r>
            <a:endParaRPr lang="en-US" sz="300" dirty="0">
              <a:solidFill>
                <a:schemeClr val="tx2"/>
              </a:solidFill>
              <a:latin typeface="Gotham Book"/>
              <a:cs typeface="ヒラギノ角ゴ Pro W3" charset="0"/>
            </a:endParaRPr>
          </a:p>
        </p:txBody>
      </p:sp>
      <p:sp>
        <p:nvSpPr>
          <p:cNvPr id="12" name="Title 1"/>
          <p:cNvSpPr>
            <a:spLocks noGrp="1"/>
          </p:cNvSpPr>
          <p:nvPr>
            <p:ph type="title"/>
          </p:nvPr>
        </p:nvSpPr>
        <p:spPr>
          <a:xfrm>
            <a:off x="589683" y="330939"/>
            <a:ext cx="10982724" cy="1116106"/>
          </a:xfrm>
        </p:spPr>
        <p:txBody>
          <a:bodyPr>
            <a:normAutofit/>
          </a:bodyPr>
          <a:lstStyle/>
          <a:p>
            <a:r>
              <a:rPr lang="en-US" b="1" spc="0" dirty="0" smtClean="0"/>
              <a:t>Advanced APM Qualificatio</a:t>
            </a:r>
            <a:r>
              <a:rPr lang="en-US" spc="0" dirty="0" smtClean="0"/>
              <a:t>n Thresholds </a:t>
            </a:r>
            <a:endParaRPr lang="en-US" b="1" spc="0" baseline="30000" dirty="0"/>
          </a:p>
        </p:txBody>
      </p:sp>
      <p:graphicFrame>
        <p:nvGraphicFramePr>
          <p:cNvPr id="7" name="Table 6"/>
          <p:cNvGraphicFramePr>
            <a:graphicFrameLocks noGrp="1"/>
          </p:cNvGraphicFramePr>
          <p:nvPr>
            <p:extLst/>
          </p:nvPr>
        </p:nvGraphicFramePr>
        <p:xfrm>
          <a:off x="5836594" y="1272874"/>
          <a:ext cx="5735813" cy="4800450"/>
        </p:xfrm>
        <a:graphic>
          <a:graphicData uri="http://schemas.openxmlformats.org/drawingml/2006/table">
            <a:tbl>
              <a:tblPr/>
              <a:tblGrid>
                <a:gridCol w="989152"/>
                <a:gridCol w="904126"/>
                <a:gridCol w="852755"/>
                <a:gridCol w="986319"/>
                <a:gridCol w="976045"/>
                <a:gridCol w="1027416"/>
              </a:tblGrid>
              <a:tr h="284568">
                <a:tc>
                  <a:txBody>
                    <a:bodyPr/>
                    <a:lstStyle/>
                    <a:p>
                      <a:pPr algn="ctr" fontAlgn="ctr"/>
                      <a:r>
                        <a:rPr lang="en-US" sz="1200" b="1" i="0" u="none" strike="noStrike" dirty="0" smtClean="0">
                          <a:solidFill>
                            <a:schemeClr val="bg1"/>
                          </a:solidFill>
                          <a:effectLst/>
                          <a:latin typeface="Helvetica" charset="0"/>
                          <a:ea typeface="Helvetica" charset="0"/>
                          <a:cs typeface="Helvetica" charset="0"/>
                        </a:rPr>
                        <a:t>2017</a:t>
                      </a:r>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w="12700"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r>
                        <a:rPr lang="en-US" sz="1200" b="1" i="0" u="none" strike="noStrike" dirty="0" smtClean="0">
                          <a:solidFill>
                            <a:schemeClr val="bg1"/>
                          </a:solidFill>
                          <a:effectLst/>
                          <a:latin typeface="Helvetica" charset="0"/>
                          <a:ea typeface="Helvetica" charset="0"/>
                          <a:cs typeface="Helvetica" charset="0"/>
                        </a:rPr>
                        <a:t>2018</a:t>
                      </a:r>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r>
                        <a:rPr lang="en-US" sz="1200" b="1" i="0" u="none" strike="noStrike" dirty="0" smtClean="0">
                          <a:solidFill>
                            <a:schemeClr val="bg1"/>
                          </a:solidFill>
                          <a:effectLst/>
                          <a:latin typeface="Helvetica" charset="0"/>
                          <a:ea typeface="Helvetica" charset="0"/>
                          <a:cs typeface="Helvetica" charset="0"/>
                        </a:rPr>
                        <a:t>2019</a:t>
                      </a:r>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r>
                        <a:rPr lang="en-US" sz="1200" b="1" i="0" u="none" strike="noStrike" dirty="0" smtClean="0">
                          <a:solidFill>
                            <a:schemeClr val="bg1"/>
                          </a:solidFill>
                          <a:effectLst/>
                          <a:latin typeface="Helvetica" charset="0"/>
                          <a:ea typeface="Helvetica" charset="0"/>
                          <a:cs typeface="Helvetica" charset="0"/>
                        </a:rPr>
                        <a:t>2020</a:t>
                      </a:r>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r>
                        <a:rPr lang="en-US" sz="1200" b="1" i="0" u="none" strike="noStrike" dirty="0" smtClean="0">
                          <a:solidFill>
                            <a:schemeClr val="bg1"/>
                          </a:solidFill>
                          <a:effectLst/>
                          <a:latin typeface="Helvetica" charset="0"/>
                          <a:ea typeface="Helvetica" charset="0"/>
                          <a:cs typeface="Helvetica" charset="0"/>
                        </a:rPr>
                        <a:t>2021</a:t>
                      </a:r>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fontAlgn="ctr"/>
                      <a:r>
                        <a:rPr lang="en-US" sz="1200" b="1" i="0" u="none" strike="noStrike" dirty="0" smtClean="0">
                          <a:solidFill>
                            <a:schemeClr val="bg1"/>
                          </a:solidFill>
                          <a:effectLst/>
                          <a:latin typeface="Helvetica" charset="0"/>
                          <a:ea typeface="Helvetica" charset="0"/>
                          <a:cs typeface="Helvetica" charset="0"/>
                        </a:rPr>
                        <a:t>2022+</a:t>
                      </a:r>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w="190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r>
              <a:tr h="293369">
                <a:tc gridSpan="6">
                  <a:txBody>
                    <a:bodyPr/>
                    <a:lstStyle/>
                    <a:p>
                      <a:pPr algn="ctr" fontAlgn="b"/>
                      <a:r>
                        <a:rPr lang="en-US" sz="1200" b="1" i="0" u="none" strike="noStrike" dirty="0">
                          <a:solidFill>
                            <a:schemeClr val="bg1"/>
                          </a:solidFill>
                          <a:effectLst/>
                          <a:latin typeface="Helvetica" charset="0"/>
                          <a:ea typeface="Helvetica" charset="0"/>
                          <a:cs typeface="Helvetica" charset="0"/>
                        </a:rPr>
                        <a:t>% Medicare </a:t>
                      </a:r>
                      <a:r>
                        <a:rPr lang="en-US" sz="1200" b="1" i="0" u="none" strike="noStrike" dirty="0" smtClean="0">
                          <a:solidFill>
                            <a:schemeClr val="bg1"/>
                          </a:solidFill>
                          <a:effectLst/>
                          <a:latin typeface="Helvetica" charset="0"/>
                          <a:ea typeface="Helvetica" charset="0"/>
                          <a:cs typeface="Helvetica" charset="0"/>
                        </a:rPr>
                        <a:t>Payments Through </a:t>
                      </a:r>
                      <a:r>
                        <a:rPr lang="en-US" sz="1200" b="1" i="0" u="none" strike="noStrike" dirty="0">
                          <a:solidFill>
                            <a:schemeClr val="bg1"/>
                          </a:solidFill>
                          <a:effectLst/>
                          <a:latin typeface="Helvetica" charset="0"/>
                          <a:ea typeface="Helvetica" charset="0"/>
                          <a:cs typeface="Helvetica" charset="0"/>
                        </a:rPr>
                        <a:t>Eligible APMs</a:t>
                      </a:r>
                    </a:p>
                  </a:txBody>
                  <a:tcPr marL="9525" marR="9525" marT="9525" marB="0" anchor="ctr">
                    <a:lnL>
                      <a:noFill/>
                    </a:lnL>
                    <a:lnR>
                      <a:noFill/>
                    </a:lnR>
                    <a:lnT w="12700" cap="flat" cmpd="sng" algn="ctr">
                      <a:solidFill>
                        <a:schemeClr val="bg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02">
                <a:tc gridSpan="2">
                  <a:txBody>
                    <a:bodyPr/>
                    <a:lstStyle/>
                    <a:p>
                      <a:pPr algn="ctr" fontAlgn="b"/>
                      <a:r>
                        <a:rPr lang="en-US" sz="1400" b="1" i="0" u="none" strike="noStrike" dirty="0">
                          <a:solidFill>
                            <a:schemeClr val="accent2"/>
                          </a:solidFill>
                          <a:effectLst/>
                          <a:latin typeface="Helvetica" charset="0"/>
                          <a:ea typeface="Helvetica" charset="0"/>
                          <a:cs typeface="Helvetica" charset="0"/>
                        </a:rPr>
                        <a:t>25%</a:t>
                      </a:r>
                    </a:p>
                  </a:txBody>
                  <a:tcPr marL="9525" marR="9525" marT="9525" marB="0" anchor="ctr">
                    <a:lnL>
                      <a:noFill/>
                    </a:lnL>
                    <a:lnR w="6350" cap="flat" cmpd="sng" algn="ctr">
                      <a:solidFill>
                        <a:schemeClr val="tx2">
                          <a:lumMod val="60000"/>
                          <a:lumOff val="4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7F7F7"/>
                    </a:solidFill>
                  </a:tcPr>
                </a:tc>
                <a:tc hMerge="1">
                  <a:txBody>
                    <a:bodyPr/>
                    <a:lstStyle/>
                    <a:p>
                      <a:endParaRPr lang="en-US"/>
                    </a:p>
                  </a:txBody>
                  <a:tcPr/>
                </a:tc>
                <a:tc gridSpan="2">
                  <a:txBody>
                    <a:bodyPr/>
                    <a:lstStyle/>
                    <a:p>
                      <a:pPr algn="ctr" fontAlgn="b"/>
                      <a:r>
                        <a:rPr lang="en-US" sz="1400" b="1" i="0" u="none" strike="noStrike" dirty="0">
                          <a:solidFill>
                            <a:schemeClr val="accent2"/>
                          </a:solidFill>
                          <a:effectLst/>
                          <a:latin typeface="Helvetica" charset="0"/>
                          <a:ea typeface="Helvetica" charset="0"/>
                          <a:cs typeface="Helvetica" charset="0"/>
                        </a:rPr>
                        <a:t>50%</a:t>
                      </a: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7F7F7"/>
                    </a:solidFill>
                  </a:tcPr>
                </a:tc>
                <a:tc hMerge="1">
                  <a:txBody>
                    <a:bodyPr/>
                    <a:lstStyle/>
                    <a:p>
                      <a:endParaRPr lang="en-US"/>
                    </a:p>
                  </a:txBody>
                  <a:tcPr/>
                </a:tc>
                <a:tc gridSpan="2">
                  <a:txBody>
                    <a:bodyPr/>
                    <a:lstStyle/>
                    <a:p>
                      <a:pPr algn="ctr" fontAlgn="b"/>
                      <a:r>
                        <a:rPr lang="en-US" sz="1400" b="1" i="0" u="none" strike="noStrike" dirty="0">
                          <a:solidFill>
                            <a:schemeClr val="accent2"/>
                          </a:solidFill>
                          <a:effectLst/>
                          <a:latin typeface="Helvetica" charset="0"/>
                          <a:ea typeface="Helvetica" charset="0"/>
                          <a:cs typeface="Helvetica" charset="0"/>
                        </a:rPr>
                        <a:t>75%</a:t>
                      </a:r>
                    </a:p>
                  </a:txBody>
                  <a:tcPr marL="9525" marR="9525" marT="9525" marB="0" anchor="ctr">
                    <a:lnL w="6350" cap="flat" cmpd="sng" algn="ctr">
                      <a:solidFill>
                        <a:schemeClr val="tx2">
                          <a:lumMod val="60000"/>
                          <a:lumOff val="40000"/>
                        </a:schemeClr>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7F7F7"/>
                    </a:solidFill>
                  </a:tcPr>
                </a:tc>
                <a:tc hMerge="1">
                  <a:txBody>
                    <a:bodyPr/>
                    <a:lstStyle/>
                    <a:p>
                      <a:pPr algn="ctr" fontAlgn="b"/>
                      <a:endParaRPr lang="en-US" sz="1400" b="1" i="0" u="none" strike="noStrike" dirty="0">
                        <a:solidFill>
                          <a:schemeClr val="accent2"/>
                        </a:solidFill>
                        <a:effectLst/>
                        <a:latin typeface="Helvetica" charset="0"/>
                        <a:ea typeface="Helvetica" charset="0"/>
                        <a:cs typeface="Helvetica"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7F7F7"/>
                    </a:solidFill>
                  </a:tcPr>
                </a:tc>
              </a:tr>
              <a:tr h="300778">
                <a:tc gridSpan="6">
                  <a:txBody>
                    <a:bodyPr/>
                    <a:lstStyle/>
                    <a:p>
                      <a:pPr algn="ctr" fontAlgn="b"/>
                      <a:r>
                        <a:rPr lang="en-US" sz="1200" b="1" i="0" u="none" strike="noStrike" dirty="0">
                          <a:solidFill>
                            <a:schemeClr val="bg1"/>
                          </a:solidFill>
                          <a:effectLst/>
                          <a:latin typeface="Helvetica" charset="0"/>
                          <a:ea typeface="Helvetica" charset="0"/>
                          <a:cs typeface="Helvetica" charset="0"/>
                        </a:rPr>
                        <a:t>% Medicare </a:t>
                      </a:r>
                      <a:r>
                        <a:rPr lang="en-US" sz="1200" b="1" i="0" u="none" strike="noStrike" dirty="0" smtClean="0">
                          <a:solidFill>
                            <a:schemeClr val="bg1"/>
                          </a:solidFill>
                          <a:effectLst/>
                          <a:latin typeface="Helvetica" charset="0"/>
                          <a:ea typeface="Helvetica" charset="0"/>
                          <a:cs typeface="Helvetica" charset="0"/>
                        </a:rPr>
                        <a:t>Patients Through </a:t>
                      </a:r>
                      <a:r>
                        <a:rPr lang="en-US" sz="1200" b="1" i="0" u="none" strike="noStrike" dirty="0">
                          <a:solidFill>
                            <a:schemeClr val="bg1"/>
                          </a:solidFill>
                          <a:effectLst/>
                          <a:latin typeface="Helvetica" charset="0"/>
                          <a:ea typeface="Helvetica" charset="0"/>
                          <a:cs typeface="Helvetica" charset="0"/>
                        </a:rPr>
                        <a:t>Eligible APMs</a:t>
                      </a:r>
                    </a:p>
                  </a:txBody>
                  <a:tcPr marL="9525" marR="9525" marT="9525" marB="0" anchor="ctr">
                    <a:lnL>
                      <a:noFill/>
                    </a:lnL>
                    <a:lnR>
                      <a:noFill/>
                    </a:lnR>
                    <a:lnT w="6350" cap="flat" cmpd="sng" algn="ctr">
                      <a:solidFill>
                        <a:srgbClr val="D0CEC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6411">
                <a:tc gridSpan="2">
                  <a:txBody>
                    <a:bodyPr/>
                    <a:lstStyle/>
                    <a:p>
                      <a:pPr algn="ctr" fontAlgn="b"/>
                      <a:r>
                        <a:rPr lang="en-US" sz="1400" b="1" i="0" u="none" strike="noStrike" dirty="0">
                          <a:solidFill>
                            <a:schemeClr val="accent2"/>
                          </a:solidFill>
                          <a:effectLst/>
                          <a:latin typeface="Helvetica" charset="0"/>
                          <a:ea typeface="Helvetica" charset="0"/>
                          <a:cs typeface="Helvetica" charset="0"/>
                        </a:rPr>
                        <a:t>20%</a:t>
                      </a:r>
                    </a:p>
                  </a:txBody>
                  <a:tcPr marL="9525" marR="9525" marT="9525" marB="0" anchor="ctr">
                    <a:lnL>
                      <a:noFill/>
                    </a:lnL>
                    <a:lnR w="6350" cap="flat" cmpd="sng" algn="ctr">
                      <a:solidFill>
                        <a:schemeClr val="tx2">
                          <a:lumMod val="60000"/>
                          <a:lumOff val="4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7F7F7"/>
                    </a:solidFill>
                  </a:tcPr>
                </a:tc>
                <a:tc hMerge="1">
                  <a:txBody>
                    <a:bodyPr/>
                    <a:lstStyle/>
                    <a:p>
                      <a:endParaRPr lang="en-US"/>
                    </a:p>
                  </a:txBody>
                  <a:tcPr/>
                </a:tc>
                <a:tc gridSpan="2">
                  <a:txBody>
                    <a:bodyPr/>
                    <a:lstStyle/>
                    <a:p>
                      <a:pPr algn="ctr" fontAlgn="b"/>
                      <a:r>
                        <a:rPr lang="en-US" sz="1400" b="1" i="0" u="none" strike="noStrike" dirty="0">
                          <a:solidFill>
                            <a:schemeClr val="accent2"/>
                          </a:solidFill>
                          <a:effectLst/>
                          <a:latin typeface="Helvetica" charset="0"/>
                          <a:ea typeface="Helvetica" charset="0"/>
                          <a:cs typeface="Helvetica" charset="0"/>
                        </a:rPr>
                        <a:t>35%</a:t>
                      </a: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7F7F7"/>
                    </a:solidFill>
                  </a:tcPr>
                </a:tc>
                <a:tc hMerge="1">
                  <a:txBody>
                    <a:bodyPr/>
                    <a:lstStyle/>
                    <a:p>
                      <a:endParaRPr lang="en-US"/>
                    </a:p>
                  </a:txBody>
                  <a:tcPr/>
                </a:tc>
                <a:tc gridSpan="2">
                  <a:txBody>
                    <a:bodyPr/>
                    <a:lstStyle/>
                    <a:p>
                      <a:pPr algn="ctr" fontAlgn="b"/>
                      <a:r>
                        <a:rPr lang="en-US" sz="1400" b="1" i="0" u="none" strike="noStrike" dirty="0">
                          <a:solidFill>
                            <a:schemeClr val="accent2"/>
                          </a:solidFill>
                          <a:effectLst/>
                          <a:latin typeface="Helvetica" charset="0"/>
                          <a:ea typeface="Helvetica" charset="0"/>
                          <a:cs typeface="Helvetica" charset="0"/>
                        </a:rPr>
                        <a:t>50%</a:t>
                      </a:r>
                    </a:p>
                  </a:txBody>
                  <a:tcPr marL="9525" marR="9525" marT="9525" marB="0" anchor="ctr">
                    <a:lnL w="6350" cap="flat" cmpd="sng" algn="ctr">
                      <a:solidFill>
                        <a:schemeClr val="tx2">
                          <a:lumMod val="60000"/>
                          <a:lumOff val="40000"/>
                        </a:schemeClr>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F7F7F7"/>
                    </a:solidFill>
                  </a:tcPr>
                </a:tc>
                <a:tc hMerge="1">
                  <a:txBody>
                    <a:bodyPr/>
                    <a:lstStyle/>
                    <a:p>
                      <a:pPr algn="ctr" fontAlgn="b"/>
                      <a:endParaRPr lang="en-US" sz="1400" b="1" i="0" u="none" strike="noStrike" dirty="0">
                        <a:solidFill>
                          <a:schemeClr val="tx1"/>
                        </a:solidFill>
                        <a:effectLst/>
                        <a:latin typeface="Helvetica" charset="0"/>
                        <a:ea typeface="Helvetica" charset="0"/>
                        <a:cs typeface="Helvetica"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F7F7F7"/>
                    </a:solidFill>
                  </a:tcPr>
                </a:tc>
              </a:tr>
              <a:tr h="275128">
                <a:tc gridSpan="6">
                  <a:txBody>
                    <a:bodyPr/>
                    <a:lstStyle/>
                    <a:p>
                      <a:pPr algn="ctr" fontAlgn="b"/>
                      <a:r>
                        <a:rPr lang="en-US" sz="1200" b="1" i="0" u="none" strike="noStrike" dirty="0">
                          <a:solidFill>
                            <a:schemeClr val="bg1"/>
                          </a:solidFill>
                          <a:effectLst/>
                          <a:latin typeface="Helvetica" charset="0"/>
                          <a:ea typeface="Helvetica" charset="0"/>
                          <a:cs typeface="Helvetica" charset="0"/>
                        </a:rPr>
                        <a:t>% All-Payer Payments Through Eligible APMs</a:t>
                      </a:r>
                    </a:p>
                  </a:txBody>
                  <a:tcPr marL="9525" marR="9525" marT="9525" marB="0" anchor="ctr">
                    <a:lnL>
                      <a:noFill/>
                    </a:lnL>
                    <a:lnR>
                      <a:noFill/>
                    </a:lnR>
                    <a:lnT>
                      <a:noFill/>
                    </a:lnT>
                    <a:lnB>
                      <a:noFill/>
                    </a:lnB>
                    <a:solidFill>
                      <a:schemeClr val="accent2"/>
                    </a:solidFill>
                  </a:tcPr>
                </a:tc>
                <a:tc hMerge="1">
                  <a:txBody>
                    <a:bodyPr/>
                    <a:lstStyle/>
                    <a:p>
                      <a:endParaRPr lang="en-US" dirty="0"/>
                    </a:p>
                  </a:txBody>
                  <a:tcPr marL="9525" marR="9525" marT="9525" marB="0" anchor="ctr">
                    <a:lnL>
                      <a:noFill/>
                    </a:lnL>
                    <a:lnR>
                      <a:noFill/>
                    </a:lnR>
                    <a:lnT>
                      <a:noFill/>
                    </a:lnT>
                    <a:lnB>
                      <a:noFill/>
                    </a:lnB>
                    <a:solidFill>
                      <a:schemeClr val="accent2"/>
                    </a:solidFill>
                  </a:tcPr>
                </a:tc>
                <a:tc hMerge="1">
                  <a:txBody>
                    <a:bodyPr/>
                    <a:lstStyle/>
                    <a:p>
                      <a:pPr algn="ctr" fontAlgn="b"/>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42785">
                <a:tc>
                  <a:txBody>
                    <a:bodyPr/>
                    <a:lstStyle/>
                    <a:p>
                      <a:pPr algn="l" fontAlgn="b"/>
                      <a:endParaRPr lang="en-US" sz="1200" b="0" i="0" u="none" strike="noStrike" dirty="0">
                        <a:solidFill>
                          <a:schemeClr val="tx1"/>
                        </a:solidFill>
                        <a:effectLst/>
                        <a:latin typeface="Helvetica" charset="0"/>
                        <a:ea typeface="Helvetica" charset="0"/>
                        <a:cs typeface="Helvetica" charset="0"/>
                      </a:endParaRPr>
                    </a:p>
                  </a:txBody>
                  <a:tcPr marL="9525" marR="9525" marT="9525" marB="0" anchor="ctr">
                    <a:lnL>
                      <a:noFill/>
                    </a:lnL>
                    <a:lnR>
                      <a:noFill/>
                    </a:lnR>
                    <a:lnT>
                      <a:noFill/>
                    </a:lnT>
                    <a:lnB>
                      <a:noFill/>
                    </a:lnB>
                    <a:solidFill>
                      <a:srgbClr val="F7F7F7"/>
                    </a:solidFill>
                  </a:tcPr>
                </a:tc>
                <a:tc>
                  <a:txBody>
                    <a:bodyPr/>
                    <a:lstStyle/>
                    <a:p>
                      <a:endParaRPr lang="en-US" dirty="0"/>
                    </a:p>
                  </a:txBody>
                  <a:tcPr marL="9525" marR="9525" marT="9525" marB="0" anchor="ctr">
                    <a:lnL>
                      <a:noFill/>
                    </a:lnL>
                    <a:lnR w="6350" cap="flat" cmpd="sng" algn="ctr">
                      <a:solidFill>
                        <a:schemeClr val="tx2">
                          <a:lumMod val="60000"/>
                          <a:lumOff val="40000"/>
                        </a:schemeClr>
                      </a:solidFill>
                      <a:prstDash val="solid"/>
                      <a:round/>
                      <a:headEnd type="none" w="med" len="med"/>
                      <a:tailEnd type="none" w="med" len="med"/>
                    </a:lnR>
                    <a:lnT>
                      <a:noFill/>
                    </a:lnT>
                    <a:lnB>
                      <a:noFill/>
                    </a:lnB>
                    <a:solidFill>
                      <a:srgbClr val="F7F7F7"/>
                    </a:solidFill>
                  </a:tcPr>
                </a:tc>
                <a:tc gridSpan="2">
                  <a:txBody>
                    <a:bodyPr/>
                    <a:lstStyle/>
                    <a:p>
                      <a:pPr algn="ctr" fontAlgn="b"/>
                      <a:r>
                        <a:rPr lang="en-US" sz="1400" b="1" i="0" u="none" strike="noStrike" dirty="0" smtClean="0">
                          <a:solidFill>
                            <a:schemeClr val="accent2"/>
                          </a:solidFill>
                          <a:effectLst/>
                          <a:latin typeface="Helvetica" charset="0"/>
                          <a:ea typeface="Helvetica" charset="0"/>
                          <a:cs typeface="Helvetica" charset="0"/>
                        </a:rPr>
                        <a:t>50%</a:t>
                      </a:r>
                      <a:endParaRPr lang="en-US" sz="1400" b="1" i="0" u="none" strike="noStrike" baseline="0" dirty="0" smtClean="0">
                        <a:solidFill>
                          <a:schemeClr val="accent2"/>
                        </a:solidFill>
                        <a:effectLst/>
                        <a:latin typeface="Helvetica" charset="0"/>
                        <a:ea typeface="Helvetica" charset="0"/>
                        <a:cs typeface="Helvetica" charset="0"/>
                      </a:endParaRPr>
                    </a:p>
                    <a:p>
                      <a:pPr algn="ctr" fontAlgn="b"/>
                      <a:r>
                        <a:rPr lang="en-US" sz="1400" b="0" i="0" u="none" strike="noStrike" dirty="0" smtClean="0">
                          <a:solidFill>
                            <a:schemeClr val="accent2"/>
                          </a:solidFill>
                          <a:effectLst/>
                          <a:latin typeface="Helvetica" charset="0"/>
                          <a:ea typeface="Helvetica" charset="0"/>
                          <a:cs typeface="Helvetica" charset="0"/>
                        </a:rPr>
                        <a:t>Minimum</a:t>
                      </a:r>
                    </a:p>
                    <a:p>
                      <a:pPr algn="ctr" fontAlgn="b"/>
                      <a:endParaRPr lang="en-US" sz="1400" b="0" i="0" u="none" strike="noStrike" dirty="0" smtClean="0">
                        <a:solidFill>
                          <a:schemeClr val="accent2"/>
                        </a:solidFill>
                        <a:effectLst/>
                        <a:latin typeface="Helvetica" charset="0"/>
                        <a:ea typeface="Helvetica" charset="0"/>
                        <a:cs typeface="Helvetica" charset="0"/>
                      </a:endParaRPr>
                    </a:p>
                    <a:p>
                      <a:pPr algn="ctr" fontAlgn="b"/>
                      <a:r>
                        <a:rPr lang="en-US" sz="1400" b="1" i="0" u="none" strike="noStrike" dirty="0" smtClean="0">
                          <a:solidFill>
                            <a:schemeClr val="accent2"/>
                          </a:solidFill>
                          <a:effectLst/>
                          <a:latin typeface="Helvetica" charset="0"/>
                          <a:ea typeface="Helvetica" charset="0"/>
                          <a:cs typeface="Helvetica" charset="0"/>
                        </a:rPr>
                        <a:t>25%</a:t>
                      </a:r>
                    </a:p>
                    <a:p>
                      <a:pPr algn="ctr" fontAlgn="b"/>
                      <a:r>
                        <a:rPr lang="en-US" sz="1400" b="0" i="0" u="none" strike="noStrike" dirty="0" smtClean="0">
                          <a:solidFill>
                            <a:schemeClr val="accent2"/>
                          </a:solidFill>
                          <a:effectLst/>
                          <a:latin typeface="Helvetica" charset="0"/>
                          <a:ea typeface="Helvetica" charset="0"/>
                          <a:cs typeface="Helvetica" charset="0"/>
                        </a:rPr>
                        <a:t>Medicare</a:t>
                      </a:r>
                      <a:endParaRPr lang="en-US" sz="1400" b="0" i="0" u="none" strike="noStrike" dirty="0">
                        <a:solidFill>
                          <a:schemeClr val="accent2"/>
                        </a:solidFill>
                        <a:effectLst/>
                        <a:latin typeface="Helvetica" charset="0"/>
                        <a:ea typeface="Helvetica" charset="0"/>
                        <a:cs typeface="Helvetica"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7F7F7"/>
                    </a:solidFill>
                  </a:tcPr>
                </a:tc>
                <a:tc hMerge="1">
                  <a:txBody>
                    <a:bodyPr/>
                    <a:lstStyle/>
                    <a:p>
                      <a:endParaRPr lang="en-US"/>
                    </a:p>
                  </a:txBody>
                  <a:tcPr/>
                </a:tc>
                <a:tc gridSpan="2">
                  <a:txBody>
                    <a:bodyPr/>
                    <a:lstStyle/>
                    <a:p>
                      <a:pPr algn="ctr" fontAlgn="b"/>
                      <a:r>
                        <a:rPr lang="en-US" sz="1400" b="1" i="0" u="none" strike="noStrike" dirty="0" smtClean="0">
                          <a:solidFill>
                            <a:schemeClr val="accent2"/>
                          </a:solidFill>
                          <a:effectLst/>
                          <a:latin typeface="Helvetica" charset="0"/>
                          <a:ea typeface="Helvetica" charset="0"/>
                          <a:cs typeface="Helvetica" charset="0"/>
                        </a:rPr>
                        <a:t>75%</a:t>
                      </a:r>
                      <a:endParaRPr lang="en-US" sz="1400" b="1" i="0" u="none" strike="noStrike" baseline="0" dirty="0" smtClean="0">
                        <a:solidFill>
                          <a:schemeClr val="accent2"/>
                        </a:solidFill>
                        <a:effectLst/>
                        <a:latin typeface="Helvetica" charset="0"/>
                        <a:ea typeface="Helvetica" charset="0"/>
                        <a:cs typeface="Helvetica" charset="0"/>
                      </a:endParaRPr>
                    </a:p>
                    <a:p>
                      <a:pPr algn="ctr" fontAlgn="b"/>
                      <a:r>
                        <a:rPr lang="en-US" sz="1400" b="0" i="0" u="none" strike="noStrike" dirty="0" smtClean="0">
                          <a:solidFill>
                            <a:schemeClr val="accent2"/>
                          </a:solidFill>
                          <a:effectLst/>
                          <a:latin typeface="Helvetica" charset="0"/>
                          <a:ea typeface="Helvetica" charset="0"/>
                          <a:cs typeface="Helvetica" charset="0"/>
                        </a:rPr>
                        <a:t>Minimum</a:t>
                      </a:r>
                    </a:p>
                    <a:p>
                      <a:pPr algn="ctr" fontAlgn="b"/>
                      <a:endParaRPr lang="en-US" sz="1400" b="0" i="0" u="none" strike="noStrike" dirty="0" smtClean="0">
                        <a:solidFill>
                          <a:schemeClr val="accent2"/>
                        </a:solidFill>
                        <a:effectLst/>
                        <a:latin typeface="Helvetica" charset="0"/>
                        <a:ea typeface="Helvetica" charset="0"/>
                        <a:cs typeface="Helvetica" charset="0"/>
                      </a:endParaRPr>
                    </a:p>
                    <a:p>
                      <a:pPr algn="ctr" fontAlgn="b"/>
                      <a:r>
                        <a:rPr lang="en-US" sz="1400" b="1" i="0" u="none" strike="noStrike" dirty="0" smtClean="0">
                          <a:solidFill>
                            <a:schemeClr val="accent2"/>
                          </a:solidFill>
                          <a:effectLst/>
                          <a:latin typeface="Helvetica" charset="0"/>
                          <a:ea typeface="Helvetica" charset="0"/>
                          <a:cs typeface="Helvetica" charset="0"/>
                        </a:rPr>
                        <a:t>25%</a:t>
                      </a:r>
                    </a:p>
                    <a:p>
                      <a:pPr algn="ctr" fontAlgn="b"/>
                      <a:r>
                        <a:rPr lang="en-US" sz="1400" b="0" i="0" u="none" strike="noStrike" dirty="0" smtClean="0">
                          <a:solidFill>
                            <a:schemeClr val="accent2"/>
                          </a:solidFill>
                          <a:effectLst/>
                          <a:latin typeface="Helvetica" charset="0"/>
                          <a:ea typeface="Helvetica" charset="0"/>
                          <a:cs typeface="Helvetica" charset="0"/>
                        </a:rPr>
                        <a:t>Medicare</a:t>
                      </a:r>
                      <a:endParaRPr lang="en-US" sz="1400" b="0" i="0" u="none" strike="noStrike" dirty="0">
                        <a:solidFill>
                          <a:schemeClr val="accent2"/>
                        </a:solidFill>
                        <a:effectLst/>
                        <a:latin typeface="Helvetica" charset="0"/>
                        <a:ea typeface="Helvetica" charset="0"/>
                        <a:cs typeface="Helvetica"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7F7F7"/>
                    </a:solidFill>
                  </a:tcPr>
                </a:tc>
                <a:tc hMerge="1">
                  <a:txBody>
                    <a:bodyPr/>
                    <a:lstStyle/>
                    <a:p>
                      <a:pPr algn="ctr" fontAlgn="b"/>
                      <a:endParaRPr lang="en-US" sz="1400" b="0" i="0" u="none" strike="noStrike" dirty="0">
                        <a:solidFill>
                          <a:schemeClr val="tx1"/>
                        </a:solidFill>
                        <a:effectLst/>
                        <a:latin typeface="Helvetica" charset="0"/>
                        <a:ea typeface="Helvetica" charset="0"/>
                        <a:cs typeface="Helvetica"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7F7F7"/>
                    </a:solidFill>
                  </a:tcPr>
                </a:tc>
              </a:tr>
              <a:tr h="287555">
                <a:tc gridSpan="6">
                  <a:txBody>
                    <a:bodyPr/>
                    <a:lstStyle/>
                    <a:p>
                      <a:pPr algn="ctr" fontAlgn="b"/>
                      <a:r>
                        <a:rPr lang="en-US" sz="1200" b="1" i="0" u="none" strike="noStrike" dirty="0">
                          <a:solidFill>
                            <a:schemeClr val="bg1"/>
                          </a:solidFill>
                          <a:effectLst/>
                          <a:latin typeface="Helvetica" charset="0"/>
                          <a:ea typeface="Helvetica" charset="0"/>
                          <a:cs typeface="Helvetica" charset="0"/>
                        </a:rPr>
                        <a:t>% All-Payer Patients Through Eligible APMs</a:t>
                      </a:r>
                    </a:p>
                  </a:txBody>
                  <a:tcPr marL="9525" marR="9525" marT="9525" marB="0" anchor="ctr">
                    <a:lnL>
                      <a:noFill/>
                    </a:lnL>
                    <a:lnR>
                      <a:noFill/>
                    </a:lnR>
                    <a:lnT>
                      <a:noFill/>
                    </a:lnT>
                    <a:lnB>
                      <a:noFill/>
                    </a:lnB>
                    <a:solidFill>
                      <a:schemeClr val="accent2"/>
                    </a:solidFill>
                  </a:tcPr>
                </a:tc>
                <a:tc hMerge="1">
                  <a:txBody>
                    <a:bodyPr/>
                    <a:lstStyle/>
                    <a:p>
                      <a:pPr algn="ctr" fontAlgn="b"/>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a:noFill/>
                    </a:lnL>
                    <a:lnR>
                      <a:noFill/>
                    </a:lnR>
                    <a:lnT>
                      <a:noFill/>
                    </a:lnT>
                    <a:lnB>
                      <a:noFill/>
                    </a:lnB>
                    <a:solidFill>
                      <a:schemeClr val="accent4"/>
                    </a:solidFill>
                  </a:tcPr>
                </a:tc>
                <a:tc hMerge="1">
                  <a:txBody>
                    <a:bodyPr/>
                    <a:lstStyle/>
                    <a:p>
                      <a:pPr algn="ctr" fontAlgn="b"/>
                      <a:endParaRPr lang="en-US" sz="1200" b="1" i="0" u="none" strike="noStrike" dirty="0">
                        <a:solidFill>
                          <a:schemeClr val="bg1"/>
                        </a:solidFill>
                        <a:effectLst/>
                        <a:latin typeface="Helvetica" charset="0"/>
                        <a:ea typeface="Helvetica" charset="0"/>
                        <a:cs typeface="Helvetica" charset="0"/>
                      </a:endParaRPr>
                    </a:p>
                  </a:txBody>
                  <a:tcPr marL="9525" marR="9525" marT="9525" marB="0" anchor="ctr">
                    <a:lnL>
                      <a:noFill/>
                    </a:lnL>
                    <a:lnR>
                      <a:noFill/>
                    </a:lnR>
                    <a:lnT w="6350" cap="flat" cmpd="sng" algn="ctr">
                      <a:solidFill>
                        <a:srgbClr val="D0CEC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75954">
                <a:tc>
                  <a:txBody>
                    <a:bodyPr/>
                    <a:lstStyle/>
                    <a:p>
                      <a:pPr algn="l" fontAlgn="b"/>
                      <a:endParaRPr lang="en-US" sz="1200" b="0" i="0" u="none" strike="noStrike" dirty="0">
                        <a:solidFill>
                          <a:schemeClr val="tx1"/>
                        </a:solidFill>
                        <a:effectLst/>
                        <a:latin typeface="Helvetica" charset="0"/>
                        <a:ea typeface="Helvetica" charset="0"/>
                        <a:cs typeface="Helvetica" charset="0"/>
                      </a:endParaRPr>
                    </a:p>
                  </a:txBody>
                  <a:tcPr marL="9525" marR="9525" marT="9525" marB="0" anchor="ctr">
                    <a:lnL>
                      <a:noFill/>
                    </a:lnL>
                    <a:lnR>
                      <a:noFill/>
                    </a:lnR>
                    <a:lnT>
                      <a:noFill/>
                    </a:lnT>
                    <a:lnB>
                      <a:noFill/>
                    </a:lnB>
                    <a:solidFill>
                      <a:srgbClr val="F7F7F7"/>
                    </a:solidFill>
                  </a:tcPr>
                </a:tc>
                <a:tc>
                  <a:txBody>
                    <a:bodyPr/>
                    <a:lstStyle/>
                    <a:p>
                      <a:endParaRPr lang="en-US" dirty="0"/>
                    </a:p>
                  </a:txBody>
                  <a:tcPr marL="9525" marR="9525" marT="9525" marB="0" anchor="ctr">
                    <a:lnL>
                      <a:noFill/>
                    </a:lnL>
                    <a:lnR w="6350" cap="flat" cmpd="sng" algn="ctr">
                      <a:solidFill>
                        <a:schemeClr val="tx2">
                          <a:lumMod val="60000"/>
                          <a:lumOff val="40000"/>
                        </a:schemeClr>
                      </a:solidFill>
                      <a:prstDash val="solid"/>
                      <a:round/>
                      <a:headEnd type="none" w="med" len="med"/>
                      <a:tailEnd type="none" w="med" len="med"/>
                    </a:lnR>
                    <a:lnT>
                      <a:noFill/>
                    </a:lnT>
                    <a:lnB>
                      <a:noFill/>
                    </a:lnB>
                    <a:solidFill>
                      <a:srgbClr val="F7F7F7"/>
                    </a:solidFill>
                  </a:tcPr>
                </a:tc>
                <a:tc gridSpan="2">
                  <a:txBody>
                    <a:bodyPr/>
                    <a:lstStyle/>
                    <a:p>
                      <a:pPr algn="ctr" fontAlgn="b"/>
                      <a:r>
                        <a:rPr lang="en-US" sz="1400" b="1" i="0" u="none" strike="noStrike" dirty="0" smtClean="0">
                          <a:solidFill>
                            <a:schemeClr val="accent2"/>
                          </a:solidFill>
                          <a:effectLst/>
                          <a:latin typeface="Helvetica" charset="0"/>
                          <a:ea typeface="Helvetica" charset="0"/>
                          <a:cs typeface="Helvetica" charset="0"/>
                        </a:rPr>
                        <a:t>35%</a:t>
                      </a:r>
                      <a:endParaRPr lang="en-US" sz="1400" b="1" i="0" u="none" strike="noStrike" baseline="0" dirty="0" smtClean="0">
                        <a:solidFill>
                          <a:schemeClr val="accent2"/>
                        </a:solidFill>
                        <a:effectLst/>
                        <a:latin typeface="Helvetica" charset="0"/>
                        <a:ea typeface="Helvetica" charset="0"/>
                        <a:cs typeface="Helvetica" charset="0"/>
                      </a:endParaRPr>
                    </a:p>
                    <a:p>
                      <a:pPr algn="ctr" fontAlgn="b"/>
                      <a:r>
                        <a:rPr lang="en-US" sz="1400" b="0" i="0" u="none" strike="noStrike" dirty="0" smtClean="0">
                          <a:solidFill>
                            <a:schemeClr val="accent2"/>
                          </a:solidFill>
                          <a:effectLst/>
                          <a:latin typeface="Helvetica" charset="0"/>
                          <a:ea typeface="Helvetica" charset="0"/>
                          <a:cs typeface="Helvetica" charset="0"/>
                        </a:rPr>
                        <a:t>Minimum</a:t>
                      </a:r>
                    </a:p>
                    <a:p>
                      <a:pPr algn="ctr" fontAlgn="b"/>
                      <a:endParaRPr lang="en-US" sz="1400" b="0" i="0" u="none" strike="noStrike" dirty="0" smtClean="0">
                        <a:solidFill>
                          <a:schemeClr val="accent2"/>
                        </a:solidFill>
                        <a:effectLst/>
                        <a:latin typeface="Helvetica" charset="0"/>
                        <a:ea typeface="Helvetica" charset="0"/>
                        <a:cs typeface="Helvetica" charset="0"/>
                      </a:endParaRPr>
                    </a:p>
                    <a:p>
                      <a:pPr algn="ctr" fontAlgn="b"/>
                      <a:r>
                        <a:rPr lang="en-US" sz="1400" b="1" i="0" u="none" strike="noStrike" dirty="0" smtClean="0">
                          <a:solidFill>
                            <a:schemeClr val="accent2"/>
                          </a:solidFill>
                          <a:effectLst/>
                          <a:latin typeface="Helvetica" charset="0"/>
                          <a:ea typeface="Helvetica" charset="0"/>
                          <a:cs typeface="Helvetica" charset="0"/>
                        </a:rPr>
                        <a:t>20%</a:t>
                      </a:r>
                    </a:p>
                    <a:p>
                      <a:pPr algn="ctr" fontAlgn="b"/>
                      <a:r>
                        <a:rPr lang="en-US" sz="1400" b="0" i="0" u="none" strike="noStrike" dirty="0" smtClean="0">
                          <a:solidFill>
                            <a:schemeClr val="accent2"/>
                          </a:solidFill>
                          <a:effectLst/>
                          <a:latin typeface="Helvetica" charset="0"/>
                          <a:ea typeface="Helvetica" charset="0"/>
                          <a:cs typeface="Helvetica" charset="0"/>
                        </a:rPr>
                        <a:t>Medicare</a:t>
                      </a:r>
                      <a:endParaRPr lang="en-US" sz="1400" b="0" i="0" u="none" strike="noStrike" dirty="0">
                        <a:solidFill>
                          <a:schemeClr val="accent2"/>
                        </a:solidFill>
                        <a:effectLst/>
                        <a:latin typeface="Helvetica" charset="0"/>
                        <a:ea typeface="Helvetica" charset="0"/>
                        <a:cs typeface="Helvetica"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7F7F7"/>
                    </a:solidFill>
                  </a:tcPr>
                </a:tc>
                <a:tc hMerge="1">
                  <a:txBody>
                    <a:bodyPr/>
                    <a:lstStyle/>
                    <a:p>
                      <a:endParaRPr lang="en-US"/>
                    </a:p>
                  </a:txBody>
                  <a:tcPr/>
                </a:tc>
                <a:tc gridSpan="2">
                  <a:txBody>
                    <a:bodyPr/>
                    <a:lstStyle/>
                    <a:p>
                      <a:pPr algn="ctr" fontAlgn="b"/>
                      <a:r>
                        <a:rPr lang="en-US" sz="1400" b="1" i="0" u="none" strike="noStrike" dirty="0" smtClean="0">
                          <a:solidFill>
                            <a:schemeClr val="accent2"/>
                          </a:solidFill>
                          <a:effectLst/>
                          <a:latin typeface="Helvetica" charset="0"/>
                          <a:ea typeface="Helvetica" charset="0"/>
                          <a:cs typeface="Helvetica" charset="0"/>
                        </a:rPr>
                        <a:t>50%</a:t>
                      </a:r>
                      <a:endParaRPr lang="en-US" sz="1400" b="1" i="0" u="none" strike="noStrike" baseline="0" dirty="0" smtClean="0">
                        <a:solidFill>
                          <a:schemeClr val="accent2"/>
                        </a:solidFill>
                        <a:effectLst/>
                        <a:latin typeface="Helvetica" charset="0"/>
                        <a:ea typeface="Helvetica" charset="0"/>
                        <a:cs typeface="Helvetica" charset="0"/>
                      </a:endParaRPr>
                    </a:p>
                    <a:p>
                      <a:pPr algn="ctr" fontAlgn="b"/>
                      <a:r>
                        <a:rPr lang="en-US" sz="1400" b="0" i="0" u="none" strike="noStrike" dirty="0" smtClean="0">
                          <a:solidFill>
                            <a:schemeClr val="accent2"/>
                          </a:solidFill>
                          <a:effectLst/>
                          <a:latin typeface="Helvetica" charset="0"/>
                          <a:ea typeface="Helvetica" charset="0"/>
                          <a:cs typeface="Helvetica" charset="0"/>
                        </a:rPr>
                        <a:t>Minimum</a:t>
                      </a:r>
                    </a:p>
                    <a:p>
                      <a:pPr algn="ctr" fontAlgn="b"/>
                      <a:endParaRPr lang="en-US" sz="1400" b="0" i="0" u="none" strike="noStrike" dirty="0" smtClean="0">
                        <a:solidFill>
                          <a:schemeClr val="accent2"/>
                        </a:solidFill>
                        <a:effectLst/>
                        <a:latin typeface="Helvetica" charset="0"/>
                        <a:ea typeface="Helvetica" charset="0"/>
                        <a:cs typeface="Helvetica" charset="0"/>
                      </a:endParaRPr>
                    </a:p>
                    <a:p>
                      <a:pPr algn="ctr" fontAlgn="b"/>
                      <a:r>
                        <a:rPr lang="en-US" sz="1400" b="1" i="0" u="none" strike="noStrike" dirty="0" smtClean="0">
                          <a:solidFill>
                            <a:schemeClr val="accent2"/>
                          </a:solidFill>
                          <a:effectLst/>
                          <a:latin typeface="Helvetica" charset="0"/>
                          <a:ea typeface="Helvetica" charset="0"/>
                          <a:cs typeface="Helvetica" charset="0"/>
                        </a:rPr>
                        <a:t>20%</a:t>
                      </a:r>
                    </a:p>
                    <a:p>
                      <a:pPr algn="ctr" fontAlgn="b"/>
                      <a:r>
                        <a:rPr lang="en-US" sz="1400" b="0" i="0" u="none" strike="noStrike" dirty="0" smtClean="0">
                          <a:solidFill>
                            <a:schemeClr val="accent2"/>
                          </a:solidFill>
                          <a:effectLst/>
                          <a:latin typeface="Helvetica" charset="0"/>
                          <a:ea typeface="Helvetica" charset="0"/>
                          <a:cs typeface="Helvetica" charset="0"/>
                        </a:rPr>
                        <a:t>Medicare</a:t>
                      </a:r>
                      <a:endParaRPr lang="en-US" sz="1400" b="0" i="0" u="none" strike="noStrike" dirty="0">
                        <a:solidFill>
                          <a:schemeClr val="accent2"/>
                        </a:solidFill>
                        <a:effectLst/>
                        <a:latin typeface="Helvetica" charset="0"/>
                        <a:ea typeface="Helvetica" charset="0"/>
                        <a:cs typeface="Helvetica"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7F7F7"/>
                    </a:solidFill>
                  </a:tcPr>
                </a:tc>
                <a:tc hMerge="1">
                  <a:txBody>
                    <a:bodyPr/>
                    <a:lstStyle/>
                    <a:p>
                      <a:pPr algn="ctr" fontAlgn="b"/>
                      <a:endParaRPr lang="en-US" sz="1400" b="0" i="0" u="none" strike="noStrike" dirty="0">
                        <a:solidFill>
                          <a:schemeClr val="tx1"/>
                        </a:solidFill>
                        <a:effectLst/>
                        <a:latin typeface="Helvetica" charset="0"/>
                        <a:ea typeface="Helvetica" charset="0"/>
                        <a:cs typeface="Helvetica"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7F7F7"/>
                    </a:solidFill>
                  </a:tcPr>
                </a:tc>
              </a:tr>
            </a:tbl>
          </a:graphicData>
        </a:graphic>
      </p:graphicFrame>
    </p:spTree>
    <p:extLst>
      <p:ext uri="{BB962C8B-B14F-4D97-AF65-F5344CB8AC3E}">
        <p14:creationId xmlns:p14="http://schemas.microsoft.com/office/powerpoint/2010/main" xmlns="" val="564770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ound Same Side Corner Rectangle 192"/>
          <p:cNvSpPr/>
          <p:nvPr/>
        </p:nvSpPr>
        <p:spPr>
          <a:xfrm>
            <a:off x="8614169" y="1162836"/>
            <a:ext cx="3577831" cy="535239"/>
          </a:xfrm>
          <a:prstGeom prst="round2Same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88" name="Rectangle 187"/>
          <p:cNvSpPr/>
          <p:nvPr/>
        </p:nvSpPr>
        <p:spPr>
          <a:xfrm>
            <a:off x="8614169" y="1451606"/>
            <a:ext cx="3577831" cy="5226717"/>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123" name="Straight Connector 122"/>
          <p:cNvCxnSpPr/>
          <p:nvPr/>
        </p:nvCxnSpPr>
        <p:spPr>
          <a:xfrm flipV="1">
            <a:off x="5130473" y="1616419"/>
            <a:ext cx="315225" cy="3145"/>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282" name="Rectangle 281"/>
          <p:cNvSpPr/>
          <p:nvPr/>
        </p:nvSpPr>
        <p:spPr>
          <a:xfrm>
            <a:off x="1" y="6384197"/>
            <a:ext cx="12192000" cy="517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6052118" y="1627515"/>
            <a:ext cx="6139884" cy="5274476"/>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286" name="Group 285"/>
          <p:cNvGrpSpPr/>
          <p:nvPr/>
        </p:nvGrpSpPr>
        <p:grpSpPr>
          <a:xfrm>
            <a:off x="6451261" y="686843"/>
            <a:ext cx="1155288" cy="956206"/>
            <a:chOff x="5682835" y="125637"/>
            <a:chExt cx="1155288" cy="956206"/>
          </a:xfrm>
        </p:grpSpPr>
        <p:grpSp>
          <p:nvGrpSpPr>
            <p:cNvPr id="285" name="Group 284"/>
            <p:cNvGrpSpPr/>
            <p:nvPr/>
          </p:nvGrpSpPr>
          <p:grpSpPr>
            <a:xfrm>
              <a:off x="5682835" y="125637"/>
              <a:ext cx="1155288" cy="956206"/>
              <a:chOff x="5732530" y="125637"/>
              <a:chExt cx="1155288" cy="956206"/>
            </a:xfrm>
          </p:grpSpPr>
          <p:pic>
            <p:nvPicPr>
              <p:cNvPr id="179" name="Picture 17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b="9738"/>
              <a:stretch/>
            </p:blipFill>
            <p:spPr>
              <a:xfrm>
                <a:off x="5732530" y="125637"/>
                <a:ext cx="1155288" cy="956206"/>
              </a:xfrm>
              <a:prstGeom prst="rect">
                <a:avLst/>
              </a:prstGeom>
            </p:spPr>
          </p:pic>
          <p:sp>
            <p:nvSpPr>
              <p:cNvPr id="283" name="Oval 282"/>
              <p:cNvSpPr/>
              <p:nvPr/>
            </p:nvSpPr>
            <p:spPr>
              <a:xfrm>
                <a:off x="5973159" y="360313"/>
                <a:ext cx="492573" cy="463823"/>
              </a:xfrm>
              <a:prstGeom prst="ellipse">
                <a:avLst/>
              </a:prstGeom>
              <a:solidFill>
                <a:srgbClr val="C3C3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84" name="TextBox 283"/>
            <p:cNvSpPr txBox="1"/>
            <p:nvPr/>
          </p:nvSpPr>
          <p:spPr>
            <a:xfrm>
              <a:off x="5931139" y="272470"/>
              <a:ext cx="460831" cy="600164"/>
            </a:xfrm>
            <a:prstGeom prst="rect">
              <a:avLst/>
            </a:prstGeom>
            <a:noFill/>
          </p:spPr>
          <p:txBody>
            <a:bodyPr wrap="square" rtlCol="0">
              <a:spAutoFit/>
            </a:bodyPr>
            <a:lstStyle/>
            <a:p>
              <a:pPr algn="ctr"/>
              <a:r>
                <a:rPr lang="en-US" sz="3300" dirty="0" smtClean="0">
                  <a:solidFill>
                    <a:srgbClr val="FFFFFF"/>
                  </a:solidFill>
                  <a:latin typeface="Gotham-Medium" charset="0"/>
                  <a:ea typeface="Gotham-Medium" charset="0"/>
                  <a:cs typeface="Gotham-Medium" charset="0"/>
                </a:rPr>
                <a:t>?</a:t>
              </a:r>
              <a:endParaRPr lang="en-US" sz="3300" dirty="0">
                <a:solidFill>
                  <a:srgbClr val="FFFFFF"/>
                </a:solidFill>
              </a:endParaRPr>
            </a:p>
          </p:txBody>
        </p:sp>
      </p:grpSp>
      <p:cxnSp>
        <p:nvCxnSpPr>
          <p:cNvPr id="162" name="Straight Connector 161"/>
          <p:cNvCxnSpPr/>
          <p:nvPr/>
        </p:nvCxnSpPr>
        <p:spPr>
          <a:xfrm>
            <a:off x="9729787" y="2369844"/>
            <a:ext cx="405538" cy="273"/>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9523314" y="3622399"/>
            <a:ext cx="460167" cy="2129"/>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5452278" y="2558718"/>
            <a:ext cx="1086321" cy="6606"/>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8217532" y="5995272"/>
            <a:ext cx="9163" cy="280988"/>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6790706" y="6001807"/>
            <a:ext cx="9163" cy="280988"/>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9116634" y="2525145"/>
            <a:ext cx="0" cy="429207"/>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7452987" y="4975389"/>
            <a:ext cx="894284" cy="0"/>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9251256" y="4967678"/>
            <a:ext cx="1223349" cy="637"/>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a:endCxn id="45" idx="0"/>
          </p:cNvCxnSpPr>
          <p:nvPr/>
        </p:nvCxnSpPr>
        <p:spPr>
          <a:xfrm>
            <a:off x="10461322" y="4975389"/>
            <a:ext cx="13283" cy="360412"/>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a:endCxn id="44" idx="0"/>
          </p:cNvCxnSpPr>
          <p:nvPr/>
        </p:nvCxnSpPr>
        <p:spPr>
          <a:xfrm>
            <a:off x="7452987" y="4973581"/>
            <a:ext cx="6706" cy="361747"/>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97" idx="4"/>
            <a:endCxn id="43" idx="0"/>
          </p:cNvCxnSpPr>
          <p:nvPr/>
        </p:nvCxnSpPr>
        <p:spPr>
          <a:xfrm>
            <a:off x="8917251" y="3818669"/>
            <a:ext cx="13834" cy="501568"/>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7258845" y="3101366"/>
            <a:ext cx="1417949" cy="0"/>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5335755" y="5571806"/>
            <a:ext cx="708570" cy="0"/>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5624891" y="4396100"/>
            <a:ext cx="417258" cy="0"/>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4302763" y="2556910"/>
            <a:ext cx="793153" cy="1808"/>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2" name="Round Same Side Corner Rectangle 1"/>
          <p:cNvSpPr/>
          <p:nvPr/>
        </p:nvSpPr>
        <p:spPr>
          <a:xfrm>
            <a:off x="218991" y="284000"/>
            <a:ext cx="3214300" cy="49557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 name="Rectangle 6"/>
          <p:cNvSpPr/>
          <p:nvPr/>
        </p:nvSpPr>
        <p:spPr>
          <a:xfrm>
            <a:off x="218991" y="786085"/>
            <a:ext cx="3205564" cy="1613747"/>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Text Placeholder 2"/>
          <p:cNvSpPr txBox="1">
            <a:spLocks/>
          </p:cNvSpPr>
          <p:nvPr/>
        </p:nvSpPr>
        <p:spPr>
          <a:xfrm>
            <a:off x="218991" y="338499"/>
            <a:ext cx="3188426" cy="3003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000" dirty="0">
                <a:solidFill>
                  <a:srgbClr val="FFFFFF"/>
                </a:solidFill>
                <a:latin typeface="Gotham-Medium" charset="0"/>
                <a:ea typeface="Gotham-Medium" charset="0"/>
                <a:cs typeface="Gotham-Medium" charset="0"/>
              </a:rPr>
              <a:t>Advanced </a:t>
            </a:r>
            <a:r>
              <a:rPr lang="en-US" sz="1000" dirty="0" smtClean="0">
                <a:solidFill>
                  <a:srgbClr val="FFFFFF"/>
                </a:solidFill>
                <a:latin typeface="Gotham-Medium" charset="0"/>
                <a:ea typeface="Gotham-Medium" charset="0"/>
                <a:cs typeface="Gotham-Medium" charset="0"/>
              </a:rPr>
              <a:t>Alternative</a:t>
            </a:r>
            <a:br>
              <a:rPr lang="en-US" sz="1000" dirty="0" smtClean="0">
                <a:solidFill>
                  <a:srgbClr val="FFFFFF"/>
                </a:solidFill>
                <a:latin typeface="Gotham-Medium" charset="0"/>
                <a:ea typeface="Gotham-Medium" charset="0"/>
                <a:cs typeface="Gotham-Medium" charset="0"/>
              </a:rPr>
            </a:br>
            <a:r>
              <a:rPr lang="en-US" sz="1000" dirty="0" smtClean="0">
                <a:solidFill>
                  <a:srgbClr val="FFFFFF"/>
                </a:solidFill>
                <a:latin typeface="Gotham-Medium" charset="0"/>
                <a:ea typeface="Gotham-Medium" charset="0"/>
                <a:cs typeface="Gotham-Medium" charset="0"/>
              </a:rPr>
              <a:t>Payment </a:t>
            </a:r>
            <a:r>
              <a:rPr lang="en-US" sz="1000" dirty="0">
                <a:solidFill>
                  <a:srgbClr val="FFFFFF"/>
                </a:solidFill>
                <a:latin typeface="Gotham-Medium" charset="0"/>
                <a:ea typeface="Gotham-Medium" charset="0"/>
                <a:cs typeface="Gotham-Medium" charset="0"/>
              </a:rPr>
              <a:t>Model (“APM”) List:</a:t>
            </a:r>
            <a:endParaRPr lang="en-US" sz="1000" dirty="0">
              <a:solidFill>
                <a:srgbClr val="000000">
                  <a:lumMod val="50000"/>
                  <a:lumOff val="50000"/>
                </a:srgbClr>
              </a:solidFill>
            </a:endParaRPr>
          </a:p>
        </p:txBody>
      </p:sp>
      <p:sp>
        <p:nvSpPr>
          <p:cNvPr id="8" name="Text Placeholder 2"/>
          <p:cNvSpPr txBox="1">
            <a:spLocks/>
          </p:cNvSpPr>
          <p:nvPr/>
        </p:nvSpPr>
        <p:spPr>
          <a:xfrm>
            <a:off x="264283" y="834075"/>
            <a:ext cx="3166058" cy="151851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400"/>
              </a:spcBef>
              <a:buClr>
                <a:srgbClr val="00898D"/>
              </a:buClr>
              <a:buSzPct val="100000"/>
            </a:pPr>
            <a:r>
              <a:rPr lang="en-US" sz="800" dirty="0">
                <a:solidFill>
                  <a:srgbClr val="00898D"/>
                </a:solidFill>
                <a:latin typeface="Gotham-Medium" charset="0"/>
                <a:ea typeface="Gotham-Medium" charset="0"/>
                <a:cs typeface="Gotham-Medium" charset="0"/>
              </a:rPr>
              <a:t>The following models meet the criteria to be Advanced APMs in the 2017 performance year:</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Medicare </a:t>
            </a:r>
            <a:r>
              <a:rPr lang="en-US" sz="800" dirty="0">
                <a:solidFill>
                  <a:srgbClr val="000000">
                    <a:lumMod val="50000"/>
                    <a:lumOff val="50000"/>
                  </a:srgbClr>
                </a:solidFill>
              </a:rPr>
              <a:t>Shared Savings Program Track 2 Accountable Care Organization (“ACO”)</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Medicare </a:t>
            </a:r>
            <a:r>
              <a:rPr lang="en-US" sz="800" dirty="0">
                <a:solidFill>
                  <a:srgbClr val="000000">
                    <a:lumMod val="50000"/>
                    <a:lumOff val="50000"/>
                  </a:srgbClr>
                </a:solidFill>
              </a:rPr>
              <a:t>Shared Savings Program Track 3 ACO</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Next </a:t>
            </a:r>
            <a:r>
              <a:rPr lang="en-US" sz="800" dirty="0">
                <a:solidFill>
                  <a:srgbClr val="000000">
                    <a:lumMod val="50000"/>
                    <a:lumOff val="50000"/>
                  </a:srgbClr>
                </a:solidFill>
              </a:rPr>
              <a:t>Generation ACO</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Comprehensive </a:t>
            </a:r>
            <a:r>
              <a:rPr lang="en-US" sz="800" dirty="0">
                <a:solidFill>
                  <a:srgbClr val="000000">
                    <a:lumMod val="50000"/>
                    <a:lumOff val="50000"/>
                  </a:srgbClr>
                </a:solidFill>
              </a:rPr>
              <a:t>End-Stage Renal Disease Care Model</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Oncology </a:t>
            </a:r>
            <a:r>
              <a:rPr lang="en-US" sz="800" dirty="0">
                <a:solidFill>
                  <a:srgbClr val="000000">
                    <a:lumMod val="50000"/>
                    <a:lumOff val="50000"/>
                  </a:srgbClr>
                </a:solidFill>
              </a:rPr>
              <a:t>Care Model (two-sided risk agreement)</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Comprehensive </a:t>
            </a:r>
            <a:r>
              <a:rPr lang="en-US" sz="800" dirty="0">
                <a:solidFill>
                  <a:srgbClr val="000000">
                    <a:lumMod val="50000"/>
                    <a:lumOff val="50000"/>
                  </a:srgbClr>
                </a:solidFill>
              </a:rPr>
              <a:t>Primary Care Plus</a:t>
            </a:r>
          </a:p>
        </p:txBody>
      </p:sp>
      <p:sp>
        <p:nvSpPr>
          <p:cNvPr id="20" name="Round Same Side Corner Rectangle 19"/>
          <p:cNvSpPr/>
          <p:nvPr/>
        </p:nvSpPr>
        <p:spPr>
          <a:xfrm>
            <a:off x="218061" y="2513277"/>
            <a:ext cx="3208846" cy="49557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 name="Rectangle 20"/>
          <p:cNvSpPr/>
          <p:nvPr/>
        </p:nvSpPr>
        <p:spPr>
          <a:xfrm>
            <a:off x="218061" y="3015363"/>
            <a:ext cx="3187409" cy="1438718"/>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2" name="Text Placeholder 2"/>
          <p:cNvSpPr txBox="1">
            <a:spLocks/>
          </p:cNvSpPr>
          <p:nvPr/>
        </p:nvSpPr>
        <p:spPr>
          <a:xfrm>
            <a:off x="218061" y="2567776"/>
            <a:ext cx="3204333" cy="3003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000" dirty="0">
                <a:solidFill>
                  <a:srgbClr val="FFFFFF"/>
                </a:solidFill>
                <a:latin typeface="Gotham-Medium" charset="0"/>
                <a:ea typeface="Gotham-Medium" charset="0"/>
                <a:cs typeface="Gotham-Medium" charset="0"/>
              </a:rPr>
              <a:t>Qualifying </a:t>
            </a:r>
            <a:r>
              <a:rPr lang="en-US" sz="1000" dirty="0" smtClean="0">
                <a:solidFill>
                  <a:srgbClr val="FFFFFF"/>
                </a:solidFill>
                <a:latin typeface="Gotham-Medium" charset="0"/>
                <a:ea typeface="Gotham-Medium" charset="0"/>
                <a:cs typeface="Gotham-Medium" charset="0"/>
              </a:rPr>
              <a:t>Advanced</a:t>
            </a:r>
            <a:br>
              <a:rPr lang="en-US" sz="1000" dirty="0" smtClean="0">
                <a:solidFill>
                  <a:srgbClr val="FFFFFF"/>
                </a:solidFill>
                <a:latin typeface="Gotham-Medium" charset="0"/>
                <a:ea typeface="Gotham-Medium" charset="0"/>
                <a:cs typeface="Gotham-Medium" charset="0"/>
              </a:rPr>
            </a:br>
            <a:r>
              <a:rPr lang="en-US" sz="1000" dirty="0" smtClean="0">
                <a:solidFill>
                  <a:srgbClr val="FFFFFF"/>
                </a:solidFill>
                <a:latin typeface="Gotham-Medium" charset="0"/>
                <a:ea typeface="Gotham-Medium" charset="0"/>
                <a:cs typeface="Gotham-Medium" charset="0"/>
              </a:rPr>
              <a:t>APM </a:t>
            </a:r>
            <a:r>
              <a:rPr lang="en-US" sz="1000" dirty="0">
                <a:solidFill>
                  <a:srgbClr val="FFFFFF"/>
                </a:solidFill>
                <a:latin typeface="Gotham-Medium" charset="0"/>
                <a:ea typeface="Gotham-Medium" charset="0"/>
                <a:cs typeface="Gotham-Medium" charset="0"/>
              </a:rPr>
              <a:t>Participant (“QP”) Steps:</a:t>
            </a:r>
            <a:endParaRPr lang="en-US" sz="1000" dirty="0">
              <a:solidFill>
                <a:srgbClr val="000000">
                  <a:lumMod val="50000"/>
                  <a:lumOff val="50000"/>
                </a:srgbClr>
              </a:solidFill>
            </a:endParaRPr>
          </a:p>
        </p:txBody>
      </p:sp>
      <p:sp>
        <p:nvSpPr>
          <p:cNvPr id="23" name="Text Placeholder 2"/>
          <p:cNvSpPr txBox="1">
            <a:spLocks/>
          </p:cNvSpPr>
          <p:nvPr/>
        </p:nvSpPr>
        <p:spPr>
          <a:xfrm>
            <a:off x="263353" y="3063353"/>
            <a:ext cx="3088948" cy="154456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400"/>
              </a:spcBef>
              <a:buClr>
                <a:srgbClr val="00898D"/>
              </a:buClr>
              <a:buSzPct val="100000"/>
            </a:pPr>
            <a:r>
              <a:rPr lang="en-US" sz="800" dirty="0">
                <a:solidFill>
                  <a:srgbClr val="00898D"/>
                </a:solidFill>
                <a:latin typeface="Gotham-Medium" charset="0"/>
                <a:ea typeface="Gotham-Medium" charset="0"/>
                <a:cs typeface="Gotham-Medium" charset="0"/>
              </a:rPr>
              <a:t>Clinicians must meet the following criteria in order to be deemed a </a:t>
            </a:r>
            <a:r>
              <a:rPr lang="en-US" sz="800" dirty="0" smtClean="0">
                <a:solidFill>
                  <a:srgbClr val="00898D"/>
                </a:solidFill>
                <a:latin typeface="Gotham-Medium" charset="0"/>
                <a:ea typeface="Gotham-Medium" charset="0"/>
                <a:cs typeface="Gotham-Medium" charset="0"/>
              </a:rPr>
              <a:t>QP:</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They must practice within an Advanced APM</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They </a:t>
            </a:r>
            <a:r>
              <a:rPr lang="en-US" sz="800" dirty="0">
                <a:solidFill>
                  <a:srgbClr val="000000">
                    <a:lumMod val="50000"/>
                    <a:lumOff val="50000"/>
                  </a:srgbClr>
                </a:solidFill>
              </a:rPr>
              <a:t>must be on the Participation List of the Advanced APM Entity by August 31 of the performance year</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All </a:t>
            </a:r>
            <a:r>
              <a:rPr lang="en-US" sz="800" dirty="0">
                <a:solidFill>
                  <a:srgbClr val="000000">
                    <a:lumMod val="50000"/>
                    <a:lumOff val="50000"/>
                  </a:srgbClr>
                </a:solidFill>
              </a:rPr>
              <a:t>clinicians, in aggregate, in the Advanced APM Entity must meet certain practice thresholds (in 2017, at least 25% of Medicare payments or 20% of Medicare patients through the Advanced APM)</a:t>
            </a:r>
          </a:p>
        </p:txBody>
      </p:sp>
      <p:sp>
        <p:nvSpPr>
          <p:cNvPr id="24" name="Round Same Side Corner Rectangle 23"/>
          <p:cNvSpPr/>
          <p:nvPr/>
        </p:nvSpPr>
        <p:spPr>
          <a:xfrm>
            <a:off x="225310" y="4579392"/>
            <a:ext cx="3182107" cy="341242"/>
          </a:xfrm>
          <a:prstGeom prst="round2Same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5" name="Rectangle 24"/>
          <p:cNvSpPr/>
          <p:nvPr/>
        </p:nvSpPr>
        <p:spPr>
          <a:xfrm>
            <a:off x="215298" y="4920635"/>
            <a:ext cx="3204203" cy="1760965"/>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6" name="Text Placeholder 2"/>
          <p:cNvSpPr txBox="1">
            <a:spLocks/>
          </p:cNvSpPr>
          <p:nvPr/>
        </p:nvSpPr>
        <p:spPr>
          <a:xfrm>
            <a:off x="225311" y="4634601"/>
            <a:ext cx="3182106" cy="3003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000" dirty="0">
                <a:solidFill>
                  <a:srgbClr val="FFFFFF"/>
                </a:solidFill>
                <a:latin typeface="Gotham-Medium" charset="0"/>
                <a:ea typeface="Gotham-Medium" charset="0"/>
                <a:cs typeface="Gotham-Medium" charset="0"/>
              </a:rPr>
              <a:t>MIPS APM List:</a:t>
            </a:r>
            <a:endParaRPr lang="en-US" sz="1000" dirty="0">
              <a:solidFill>
                <a:srgbClr val="000000">
                  <a:lumMod val="50000"/>
                  <a:lumOff val="50000"/>
                </a:srgbClr>
              </a:solidFill>
            </a:endParaRPr>
          </a:p>
        </p:txBody>
      </p:sp>
      <p:sp>
        <p:nvSpPr>
          <p:cNvPr id="27" name="Text Placeholder 2"/>
          <p:cNvSpPr txBox="1">
            <a:spLocks/>
          </p:cNvSpPr>
          <p:nvPr/>
        </p:nvSpPr>
        <p:spPr>
          <a:xfrm>
            <a:off x="270602" y="4977257"/>
            <a:ext cx="3197007" cy="1704343"/>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400"/>
              </a:spcBef>
              <a:buClr>
                <a:srgbClr val="00898D"/>
              </a:buClr>
              <a:buSzPct val="100000"/>
            </a:pPr>
            <a:r>
              <a:rPr lang="en-US" sz="800" dirty="0">
                <a:solidFill>
                  <a:srgbClr val="6D6E71">
                    <a:lumMod val="75000"/>
                  </a:srgbClr>
                </a:solidFill>
                <a:latin typeface="Gotham-Medium" charset="0"/>
                <a:ea typeface="Gotham-Medium" charset="0"/>
                <a:cs typeface="Gotham-Medium" charset="0"/>
              </a:rPr>
              <a:t>The following models meet the criteria to be “MIPS APMs” in the 2017 performance year, offering MIPS reporting and scoring benefits to participating </a:t>
            </a:r>
            <a:r>
              <a:rPr lang="en-US" sz="800" dirty="0" smtClean="0">
                <a:solidFill>
                  <a:srgbClr val="6D6E71">
                    <a:lumMod val="75000"/>
                  </a:srgbClr>
                </a:solidFill>
                <a:latin typeface="Gotham-Medium" charset="0"/>
                <a:ea typeface="Gotham-Medium" charset="0"/>
                <a:cs typeface="Gotham-Medium" charset="0"/>
              </a:rPr>
              <a:t>clinicians:</a:t>
            </a:r>
          </a:p>
          <a:p>
            <a:pPr marL="91440" indent="-91440">
              <a:spcBef>
                <a:spcPts val="400"/>
              </a:spcBef>
              <a:buClr>
                <a:srgbClr val="ECECED">
                  <a:lumMod val="25000"/>
                </a:srgbClr>
              </a:buClr>
              <a:buSzPct val="100000"/>
              <a:buFont typeface="+mj-lt"/>
              <a:buAutoNum type="arabicPeriod"/>
            </a:pPr>
            <a:r>
              <a:rPr lang="en-US" sz="800" dirty="0" smtClean="0">
                <a:solidFill>
                  <a:srgbClr val="000000">
                    <a:lumMod val="50000"/>
                    <a:lumOff val="50000"/>
                  </a:srgbClr>
                </a:solidFill>
              </a:rPr>
              <a:t>Medicare Shared Savings Program Track 1 ACO</a:t>
            </a:r>
          </a:p>
          <a:p>
            <a:pPr marL="91440" indent="-91440">
              <a:spcBef>
                <a:spcPts val="400"/>
              </a:spcBef>
              <a:buClr>
                <a:srgbClr val="ECECED">
                  <a:lumMod val="25000"/>
                </a:srgbClr>
              </a:buClr>
              <a:buSzPct val="100000"/>
              <a:buFont typeface="+mj-lt"/>
              <a:buAutoNum type="arabicPeriod"/>
            </a:pPr>
            <a:r>
              <a:rPr lang="en-US" sz="800" dirty="0" smtClean="0">
                <a:solidFill>
                  <a:srgbClr val="000000">
                    <a:lumMod val="50000"/>
                    <a:lumOff val="50000"/>
                  </a:srgbClr>
                </a:solidFill>
              </a:rPr>
              <a:t>Medicare </a:t>
            </a:r>
            <a:r>
              <a:rPr lang="en-US" sz="800" dirty="0">
                <a:solidFill>
                  <a:srgbClr val="000000">
                    <a:lumMod val="50000"/>
                    <a:lumOff val="50000"/>
                  </a:srgbClr>
                </a:solidFill>
              </a:rPr>
              <a:t>Shared Savings Program Track 2 ACO</a:t>
            </a:r>
          </a:p>
          <a:p>
            <a:pPr marL="91440" indent="-91440">
              <a:spcBef>
                <a:spcPts val="400"/>
              </a:spcBef>
              <a:buClr>
                <a:srgbClr val="ECECED">
                  <a:lumMod val="25000"/>
                </a:srgbClr>
              </a:buClr>
              <a:buSzPct val="100000"/>
              <a:buFont typeface="+mj-lt"/>
              <a:buAutoNum type="arabicPeriod"/>
            </a:pPr>
            <a:r>
              <a:rPr lang="en-US" sz="800" dirty="0" smtClean="0">
                <a:solidFill>
                  <a:srgbClr val="000000">
                    <a:lumMod val="50000"/>
                    <a:lumOff val="50000"/>
                  </a:srgbClr>
                </a:solidFill>
              </a:rPr>
              <a:t>Medicare </a:t>
            </a:r>
            <a:r>
              <a:rPr lang="en-US" sz="800" dirty="0">
                <a:solidFill>
                  <a:srgbClr val="000000">
                    <a:lumMod val="50000"/>
                    <a:lumOff val="50000"/>
                  </a:srgbClr>
                </a:solidFill>
              </a:rPr>
              <a:t>Shared Savings Program Track 3 ACO</a:t>
            </a:r>
          </a:p>
          <a:p>
            <a:pPr marL="91440" indent="-91440">
              <a:spcBef>
                <a:spcPts val="400"/>
              </a:spcBef>
              <a:buClr>
                <a:srgbClr val="ECECED">
                  <a:lumMod val="25000"/>
                </a:srgbClr>
              </a:buClr>
              <a:buSzPct val="100000"/>
              <a:buFont typeface="+mj-lt"/>
              <a:buAutoNum type="arabicPeriod"/>
            </a:pPr>
            <a:r>
              <a:rPr lang="en-US" sz="800" dirty="0" smtClean="0">
                <a:solidFill>
                  <a:srgbClr val="000000">
                    <a:lumMod val="50000"/>
                    <a:lumOff val="50000"/>
                  </a:srgbClr>
                </a:solidFill>
              </a:rPr>
              <a:t>Next </a:t>
            </a:r>
            <a:r>
              <a:rPr lang="en-US" sz="800" dirty="0">
                <a:solidFill>
                  <a:srgbClr val="000000">
                    <a:lumMod val="50000"/>
                    <a:lumOff val="50000"/>
                  </a:srgbClr>
                </a:solidFill>
              </a:rPr>
              <a:t>Generation ACO</a:t>
            </a:r>
          </a:p>
          <a:p>
            <a:pPr marL="91440" indent="-91440">
              <a:spcBef>
                <a:spcPts val="400"/>
              </a:spcBef>
              <a:buClr>
                <a:srgbClr val="ECECED">
                  <a:lumMod val="25000"/>
                </a:srgbClr>
              </a:buClr>
              <a:buSzPct val="100000"/>
              <a:buFont typeface="+mj-lt"/>
              <a:buAutoNum type="arabicPeriod"/>
            </a:pPr>
            <a:r>
              <a:rPr lang="en-US" sz="800" dirty="0" smtClean="0">
                <a:solidFill>
                  <a:srgbClr val="000000">
                    <a:lumMod val="50000"/>
                    <a:lumOff val="50000"/>
                  </a:srgbClr>
                </a:solidFill>
              </a:rPr>
              <a:t>Comprehensive </a:t>
            </a:r>
            <a:r>
              <a:rPr lang="en-US" sz="800" dirty="0">
                <a:solidFill>
                  <a:srgbClr val="000000">
                    <a:lumMod val="50000"/>
                    <a:lumOff val="50000"/>
                  </a:srgbClr>
                </a:solidFill>
              </a:rPr>
              <a:t>End-Stage Renal Disease Care Model</a:t>
            </a:r>
          </a:p>
          <a:p>
            <a:pPr marL="91440" indent="-91440">
              <a:spcBef>
                <a:spcPts val="400"/>
              </a:spcBef>
              <a:buClr>
                <a:srgbClr val="ECECED">
                  <a:lumMod val="25000"/>
                </a:srgbClr>
              </a:buClr>
              <a:buSzPct val="100000"/>
              <a:buFont typeface="+mj-lt"/>
              <a:buAutoNum type="arabicPeriod"/>
            </a:pPr>
            <a:r>
              <a:rPr lang="en-US" sz="800" dirty="0" smtClean="0">
                <a:solidFill>
                  <a:srgbClr val="000000">
                    <a:lumMod val="50000"/>
                    <a:lumOff val="50000"/>
                  </a:srgbClr>
                </a:solidFill>
              </a:rPr>
              <a:t>Oncology </a:t>
            </a:r>
            <a:r>
              <a:rPr lang="en-US" sz="800" dirty="0">
                <a:solidFill>
                  <a:srgbClr val="000000">
                    <a:lumMod val="50000"/>
                    <a:lumOff val="50000"/>
                  </a:srgbClr>
                </a:solidFill>
              </a:rPr>
              <a:t>Care Model (one or two-sided agreements)</a:t>
            </a:r>
          </a:p>
          <a:p>
            <a:pPr marL="91440" indent="-91440">
              <a:spcBef>
                <a:spcPts val="400"/>
              </a:spcBef>
              <a:buClr>
                <a:srgbClr val="ECECED">
                  <a:lumMod val="25000"/>
                </a:srgbClr>
              </a:buClr>
              <a:buSzPct val="100000"/>
              <a:buFont typeface="+mj-lt"/>
              <a:buAutoNum type="arabicPeriod"/>
            </a:pPr>
            <a:r>
              <a:rPr lang="en-US" sz="800" dirty="0" smtClean="0">
                <a:solidFill>
                  <a:srgbClr val="000000">
                    <a:lumMod val="50000"/>
                    <a:lumOff val="50000"/>
                  </a:srgbClr>
                </a:solidFill>
              </a:rPr>
              <a:t>Comprehensive </a:t>
            </a:r>
            <a:r>
              <a:rPr lang="en-US" sz="800" dirty="0">
                <a:solidFill>
                  <a:srgbClr val="000000">
                    <a:lumMod val="50000"/>
                    <a:lumOff val="50000"/>
                  </a:srgbClr>
                </a:solidFill>
              </a:rPr>
              <a:t>Primary Care Plus</a:t>
            </a:r>
          </a:p>
        </p:txBody>
      </p:sp>
      <p:sp>
        <p:nvSpPr>
          <p:cNvPr id="28" name="Round Same Side Corner Rectangle 27"/>
          <p:cNvSpPr/>
          <p:nvPr/>
        </p:nvSpPr>
        <p:spPr>
          <a:xfrm>
            <a:off x="10730436" y="1884142"/>
            <a:ext cx="1282829" cy="30420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9" name="Rectangle 28"/>
          <p:cNvSpPr/>
          <p:nvPr/>
        </p:nvSpPr>
        <p:spPr>
          <a:xfrm>
            <a:off x="10730437" y="2194856"/>
            <a:ext cx="1282828" cy="27507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0" name="Text Placeholder 2"/>
          <p:cNvSpPr txBox="1">
            <a:spLocks/>
          </p:cNvSpPr>
          <p:nvPr/>
        </p:nvSpPr>
        <p:spPr>
          <a:xfrm>
            <a:off x="10730437" y="1921743"/>
            <a:ext cx="1282828" cy="3003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ts val="1000"/>
              </a:spcBef>
              <a:buClr>
                <a:srgbClr val="00898D"/>
              </a:buClr>
            </a:pPr>
            <a:r>
              <a:rPr lang="en-US" sz="1000" dirty="0">
                <a:solidFill>
                  <a:srgbClr val="FFFFFF"/>
                </a:solidFill>
                <a:latin typeface="Gotham-Medium" charset="0"/>
                <a:ea typeface="Gotham-Medium" charset="0"/>
                <a:cs typeface="Gotham-Medium" charset="0"/>
              </a:rPr>
              <a:t>MIPS Exclusions:</a:t>
            </a:r>
            <a:endParaRPr lang="en-US" sz="1000" dirty="0">
              <a:solidFill>
                <a:srgbClr val="000000">
                  <a:lumMod val="50000"/>
                  <a:lumOff val="50000"/>
                </a:srgbClr>
              </a:solidFill>
            </a:endParaRPr>
          </a:p>
        </p:txBody>
      </p:sp>
      <p:sp>
        <p:nvSpPr>
          <p:cNvPr id="31" name="Text Placeholder 2"/>
          <p:cNvSpPr txBox="1">
            <a:spLocks/>
          </p:cNvSpPr>
          <p:nvPr/>
        </p:nvSpPr>
        <p:spPr>
          <a:xfrm>
            <a:off x="10775728" y="2242847"/>
            <a:ext cx="1124087" cy="2702713"/>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400"/>
              </a:spcBef>
              <a:buClr>
                <a:srgbClr val="00898D"/>
              </a:buClr>
              <a:buSzPct val="100000"/>
            </a:pPr>
            <a:r>
              <a:rPr lang="en-US" sz="800" dirty="0">
                <a:solidFill>
                  <a:srgbClr val="00898D"/>
                </a:solidFill>
                <a:latin typeface="Gotham-Medium" charset="0"/>
                <a:ea typeface="Gotham-Medium" charset="0"/>
                <a:cs typeface="Gotham-Medium" charset="0"/>
              </a:rPr>
              <a:t>Aside from participating in an Advanced APM, clinicians will only be excluded from MIPS </a:t>
            </a:r>
            <a:r>
              <a:rPr lang="en-US" sz="800" dirty="0" smtClean="0">
                <a:solidFill>
                  <a:srgbClr val="00898D"/>
                </a:solidFill>
                <a:latin typeface="Gotham-Medium" charset="0"/>
                <a:ea typeface="Gotham-Medium" charset="0"/>
                <a:cs typeface="Gotham-Medium" charset="0"/>
              </a:rPr>
              <a:t>if:</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They </a:t>
            </a:r>
            <a:r>
              <a:rPr lang="en-US" sz="800" dirty="0">
                <a:solidFill>
                  <a:srgbClr val="000000">
                    <a:lumMod val="50000"/>
                    <a:lumOff val="50000"/>
                  </a:srgbClr>
                </a:solidFill>
              </a:rPr>
              <a:t>fall below the low-volume threshold of $30,000 in Medicare Part B allowed charges or 100 Medicare Part B beneficiaries</a:t>
            </a:r>
          </a:p>
          <a:p>
            <a:pPr marL="91440" indent="-91440">
              <a:spcBef>
                <a:spcPts val="400"/>
              </a:spcBef>
              <a:buClr>
                <a:srgbClr val="00898D"/>
              </a:buClr>
              <a:buSzPct val="100000"/>
              <a:buFont typeface="+mj-lt"/>
              <a:buAutoNum type="arabicPeriod"/>
            </a:pPr>
            <a:r>
              <a:rPr lang="en-US" sz="800" dirty="0" smtClean="0">
                <a:solidFill>
                  <a:srgbClr val="000000">
                    <a:lumMod val="50000"/>
                    <a:lumOff val="50000"/>
                  </a:srgbClr>
                </a:solidFill>
              </a:rPr>
              <a:t>They </a:t>
            </a:r>
            <a:r>
              <a:rPr lang="en-US" sz="800" dirty="0">
                <a:solidFill>
                  <a:srgbClr val="000000">
                    <a:lumMod val="50000"/>
                    <a:lumOff val="50000"/>
                  </a:srgbClr>
                </a:solidFill>
              </a:rPr>
              <a:t>are in their first year of participating in Medicare Part B</a:t>
            </a:r>
          </a:p>
        </p:txBody>
      </p:sp>
      <p:sp>
        <p:nvSpPr>
          <p:cNvPr id="32" name="TextBox 31"/>
          <p:cNvSpPr txBox="1"/>
          <p:nvPr/>
        </p:nvSpPr>
        <p:spPr>
          <a:xfrm>
            <a:off x="3936775" y="1106014"/>
            <a:ext cx="3802043" cy="276999"/>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Am I in an APM?</a:t>
            </a:r>
            <a:endParaRPr lang="en-US" sz="1200" dirty="0">
              <a:solidFill>
                <a:srgbClr val="000000"/>
              </a:solidFill>
            </a:endParaRPr>
          </a:p>
        </p:txBody>
      </p:sp>
      <p:sp>
        <p:nvSpPr>
          <p:cNvPr id="33" name="TextBox 32"/>
          <p:cNvSpPr txBox="1"/>
          <p:nvPr/>
        </p:nvSpPr>
        <p:spPr>
          <a:xfrm>
            <a:off x="4352795" y="1859865"/>
            <a:ext cx="1628112" cy="461665"/>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Am I in an</a:t>
            </a:r>
            <a:br>
              <a:rPr lang="en-US" sz="1200" dirty="0" smtClean="0">
                <a:solidFill>
                  <a:srgbClr val="000000">
                    <a:lumMod val="50000"/>
                    <a:lumOff val="50000"/>
                  </a:srgbClr>
                </a:solidFill>
                <a:latin typeface="Gotham-Medium" charset="0"/>
                <a:ea typeface="Gotham-Medium" charset="0"/>
                <a:cs typeface="Gotham-Medium" charset="0"/>
              </a:rPr>
            </a:br>
            <a:r>
              <a:rPr lang="en-US" sz="1200" dirty="0" smtClean="0">
                <a:solidFill>
                  <a:srgbClr val="000000">
                    <a:lumMod val="50000"/>
                    <a:lumOff val="50000"/>
                  </a:srgbClr>
                </a:solidFill>
                <a:latin typeface="Gotham-Medium" charset="0"/>
                <a:ea typeface="Gotham-Medium" charset="0"/>
                <a:cs typeface="Gotham-Medium" charset="0"/>
              </a:rPr>
              <a:t>Advanced APM?</a:t>
            </a:r>
            <a:endParaRPr lang="en-US" sz="1200" dirty="0">
              <a:solidFill>
                <a:srgbClr val="000000"/>
              </a:solidFill>
            </a:endParaRPr>
          </a:p>
        </p:txBody>
      </p:sp>
      <p:sp>
        <p:nvSpPr>
          <p:cNvPr id="34" name="TextBox 33"/>
          <p:cNvSpPr txBox="1"/>
          <p:nvPr/>
        </p:nvSpPr>
        <p:spPr>
          <a:xfrm>
            <a:off x="8527351" y="1858176"/>
            <a:ext cx="1614951" cy="276999"/>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Am I excluded? </a:t>
            </a:r>
            <a:endParaRPr lang="en-US" sz="1200" dirty="0">
              <a:solidFill>
                <a:srgbClr val="000000"/>
              </a:solidFill>
            </a:endParaRPr>
          </a:p>
        </p:txBody>
      </p:sp>
      <p:sp>
        <p:nvSpPr>
          <p:cNvPr id="35" name="TextBox 34"/>
          <p:cNvSpPr txBox="1"/>
          <p:nvPr/>
        </p:nvSpPr>
        <p:spPr>
          <a:xfrm>
            <a:off x="8562226" y="2950760"/>
            <a:ext cx="1141984" cy="461665"/>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Do I want</a:t>
            </a:r>
          </a:p>
          <a:p>
            <a:pPr algn="ctr"/>
            <a:r>
              <a:rPr lang="en-US" sz="1200" dirty="0" smtClean="0">
                <a:solidFill>
                  <a:srgbClr val="000000">
                    <a:lumMod val="50000"/>
                    <a:lumOff val="50000"/>
                  </a:srgbClr>
                </a:solidFill>
                <a:latin typeface="Gotham-Medium" charset="0"/>
                <a:ea typeface="Gotham-Medium" charset="0"/>
                <a:cs typeface="Gotham-Medium" charset="0"/>
              </a:rPr>
              <a:t>to report?</a:t>
            </a:r>
            <a:endParaRPr lang="en-US" sz="1200" dirty="0">
              <a:solidFill>
                <a:srgbClr val="000000"/>
              </a:solidFill>
            </a:endParaRPr>
          </a:p>
        </p:txBody>
      </p:sp>
      <p:sp>
        <p:nvSpPr>
          <p:cNvPr id="36" name="TextBox 35"/>
          <p:cNvSpPr txBox="1"/>
          <p:nvPr/>
        </p:nvSpPr>
        <p:spPr>
          <a:xfrm>
            <a:off x="3740442" y="2841605"/>
            <a:ext cx="1249629" cy="276999"/>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Am I a “QP”?</a:t>
            </a:r>
            <a:endParaRPr lang="en-US" sz="1200" dirty="0">
              <a:solidFill>
                <a:srgbClr val="000000"/>
              </a:solidFill>
            </a:endParaRPr>
          </a:p>
        </p:txBody>
      </p:sp>
      <p:sp>
        <p:nvSpPr>
          <p:cNvPr id="37" name="TextBox 36"/>
          <p:cNvSpPr txBox="1"/>
          <p:nvPr/>
        </p:nvSpPr>
        <p:spPr>
          <a:xfrm>
            <a:off x="6485620" y="2408215"/>
            <a:ext cx="1143737" cy="461665"/>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Am I in a MIPS APM?</a:t>
            </a:r>
            <a:endParaRPr lang="en-US" sz="1200" dirty="0">
              <a:solidFill>
                <a:srgbClr val="000000"/>
              </a:solidFill>
            </a:endParaRPr>
          </a:p>
        </p:txBody>
      </p:sp>
      <p:sp>
        <p:nvSpPr>
          <p:cNvPr id="38" name="TextBox 37"/>
          <p:cNvSpPr txBox="1"/>
          <p:nvPr/>
        </p:nvSpPr>
        <p:spPr>
          <a:xfrm>
            <a:off x="3629896" y="3757891"/>
            <a:ext cx="974920" cy="861774"/>
          </a:xfrm>
          <a:prstGeom prst="rect">
            <a:avLst/>
          </a:prstGeom>
          <a:noFill/>
        </p:spPr>
        <p:txBody>
          <a:bodyPr wrap="square" rtlCol="0">
            <a:spAutoFit/>
          </a:bodyPr>
          <a:lstStyle/>
          <a:p>
            <a:pPr algn="ctr"/>
            <a:r>
              <a:rPr lang="en-US" sz="1000" dirty="0" smtClean="0">
                <a:solidFill>
                  <a:srgbClr val="00898D"/>
                </a:solidFill>
                <a:latin typeface="Gotham-Book" charset="0"/>
                <a:ea typeface="Gotham-Book" charset="0"/>
                <a:cs typeface="Gotham-Book" charset="0"/>
              </a:rPr>
              <a:t>5% incentive payment</a:t>
            </a:r>
            <a:br>
              <a:rPr lang="en-US" sz="1000" dirty="0" smtClean="0">
                <a:solidFill>
                  <a:srgbClr val="00898D"/>
                </a:solidFill>
                <a:latin typeface="Gotham-Book" charset="0"/>
                <a:ea typeface="Gotham-Book" charset="0"/>
                <a:cs typeface="Gotham-Book" charset="0"/>
              </a:rPr>
            </a:br>
            <a:r>
              <a:rPr lang="en-US" sz="1000" dirty="0" smtClean="0">
                <a:solidFill>
                  <a:srgbClr val="00898D"/>
                </a:solidFill>
                <a:latin typeface="Gotham-Book" charset="0"/>
                <a:ea typeface="Gotham-Book" charset="0"/>
                <a:cs typeface="Gotham-Book" charset="0"/>
              </a:rPr>
              <a:t>&amp; excluded from MIPS</a:t>
            </a:r>
          </a:p>
        </p:txBody>
      </p:sp>
      <p:sp>
        <p:nvSpPr>
          <p:cNvPr id="39" name="TextBox 38"/>
          <p:cNvSpPr txBox="1"/>
          <p:nvPr/>
        </p:nvSpPr>
        <p:spPr>
          <a:xfrm>
            <a:off x="4576159" y="3743598"/>
            <a:ext cx="1249629" cy="461665"/>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Am I a partial “QP”?</a:t>
            </a:r>
            <a:endParaRPr lang="en-US" sz="1200" dirty="0">
              <a:solidFill>
                <a:srgbClr val="000000"/>
              </a:solidFill>
            </a:endParaRPr>
          </a:p>
        </p:txBody>
      </p:sp>
      <p:sp>
        <p:nvSpPr>
          <p:cNvPr id="40" name="TextBox 39"/>
          <p:cNvSpPr txBox="1"/>
          <p:nvPr/>
        </p:nvSpPr>
        <p:spPr>
          <a:xfrm>
            <a:off x="4350279" y="4885274"/>
            <a:ext cx="1249629" cy="461665"/>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Do I want to be in MIPS?</a:t>
            </a:r>
            <a:endParaRPr lang="en-US" sz="1200" dirty="0">
              <a:solidFill>
                <a:srgbClr val="000000"/>
              </a:solidFill>
            </a:endParaRPr>
          </a:p>
        </p:txBody>
      </p:sp>
      <p:sp>
        <p:nvSpPr>
          <p:cNvPr id="41" name="TextBox 40"/>
          <p:cNvSpPr txBox="1"/>
          <p:nvPr/>
        </p:nvSpPr>
        <p:spPr>
          <a:xfrm>
            <a:off x="4091368" y="5973747"/>
            <a:ext cx="1215942" cy="553998"/>
          </a:xfrm>
          <a:prstGeom prst="rect">
            <a:avLst/>
          </a:prstGeom>
          <a:noFill/>
        </p:spPr>
        <p:txBody>
          <a:bodyPr wrap="square" rtlCol="0">
            <a:spAutoFit/>
          </a:bodyPr>
          <a:lstStyle/>
          <a:p>
            <a:pPr algn="ctr"/>
            <a:r>
              <a:rPr lang="en-US" sz="1000" dirty="0" smtClean="0">
                <a:solidFill>
                  <a:srgbClr val="00898D"/>
                </a:solidFill>
                <a:latin typeface="Gotham-Book" charset="0"/>
                <a:ea typeface="Gotham-Book" charset="0"/>
                <a:cs typeface="Gotham-Book" charset="0"/>
              </a:rPr>
              <a:t>No MIPS payment adjustment</a:t>
            </a:r>
            <a:endParaRPr lang="en-US" sz="1000" dirty="0">
              <a:solidFill>
                <a:srgbClr val="00898D"/>
              </a:solidFill>
              <a:latin typeface="Gotham-Book" charset="0"/>
              <a:ea typeface="Gotham-Book" charset="0"/>
              <a:cs typeface="Gotham-Book" charset="0"/>
            </a:endParaRPr>
          </a:p>
        </p:txBody>
      </p:sp>
      <p:sp>
        <p:nvSpPr>
          <p:cNvPr id="42" name="TextBox 41"/>
          <p:cNvSpPr txBox="1"/>
          <p:nvPr/>
        </p:nvSpPr>
        <p:spPr>
          <a:xfrm>
            <a:off x="6189692" y="3433510"/>
            <a:ext cx="1284508" cy="923330"/>
          </a:xfrm>
          <a:prstGeom prst="rect">
            <a:avLst/>
          </a:prstGeom>
          <a:noFill/>
        </p:spPr>
        <p:txBody>
          <a:bodyPr wrap="square" rtlCol="0">
            <a:spAutoFit/>
          </a:bodyPr>
          <a:lstStyle/>
          <a:p>
            <a:pPr algn="ctr"/>
            <a:r>
              <a:rPr lang="en-US" sz="1400" dirty="0" smtClean="0">
                <a:solidFill>
                  <a:srgbClr val="00898D"/>
                </a:solidFill>
                <a:latin typeface="Gotham-Medium" charset="0"/>
                <a:ea typeface="Gotham-Medium" charset="0"/>
                <a:cs typeface="Gotham-Medium" charset="0"/>
              </a:rPr>
              <a:t>++</a:t>
            </a:r>
            <a:endParaRPr lang="en-US" sz="1400" dirty="0" smtClean="0">
              <a:solidFill>
                <a:srgbClr val="00898D"/>
              </a:solidFill>
            </a:endParaRPr>
          </a:p>
          <a:p>
            <a:pPr algn="ctr"/>
            <a:r>
              <a:rPr lang="en-US" sz="1000" dirty="0" smtClean="0">
                <a:solidFill>
                  <a:srgbClr val="00898D"/>
                </a:solidFill>
                <a:latin typeface="Gotham-Book" charset="0"/>
                <a:ea typeface="Gotham-Book" charset="0"/>
                <a:cs typeface="Gotham-Book" charset="0"/>
              </a:rPr>
              <a:t>Better MIPS score &amp; larger positive payment adjustment likely</a:t>
            </a:r>
            <a:endParaRPr lang="en-US" sz="1000" dirty="0">
              <a:solidFill>
                <a:srgbClr val="00898D"/>
              </a:solidFill>
              <a:latin typeface="Gotham-Book" charset="0"/>
              <a:ea typeface="Gotham-Book" charset="0"/>
              <a:cs typeface="Gotham-Book" charset="0"/>
            </a:endParaRPr>
          </a:p>
        </p:txBody>
      </p:sp>
      <p:sp>
        <p:nvSpPr>
          <p:cNvPr id="43" name="TextBox 42"/>
          <p:cNvSpPr txBox="1"/>
          <p:nvPr/>
        </p:nvSpPr>
        <p:spPr>
          <a:xfrm>
            <a:off x="7891149" y="4320237"/>
            <a:ext cx="2079871" cy="461665"/>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Do I want to report as an individual or group?</a:t>
            </a:r>
            <a:endParaRPr lang="en-US" sz="1200" dirty="0">
              <a:solidFill>
                <a:srgbClr val="000000"/>
              </a:solidFill>
            </a:endParaRPr>
          </a:p>
        </p:txBody>
      </p:sp>
      <p:sp>
        <p:nvSpPr>
          <p:cNvPr id="44" name="TextBox 43"/>
          <p:cNvSpPr txBox="1"/>
          <p:nvPr/>
        </p:nvSpPr>
        <p:spPr>
          <a:xfrm>
            <a:off x="6365001" y="5335328"/>
            <a:ext cx="2189383" cy="461665"/>
          </a:xfrm>
          <a:prstGeom prst="rect">
            <a:avLst/>
          </a:prstGeom>
          <a:noFill/>
        </p:spPr>
        <p:txBody>
          <a:bodyPr wrap="square" rtlCol="0">
            <a:spAutoFit/>
          </a:bodyPr>
          <a:lstStyle/>
          <a:p>
            <a:pPr algn="ctr"/>
            <a:r>
              <a:rPr lang="en-US" sz="1200" dirty="0" smtClean="0">
                <a:solidFill>
                  <a:srgbClr val="000000">
                    <a:lumMod val="50000"/>
                    <a:lumOff val="50000"/>
                  </a:srgbClr>
                </a:solidFill>
                <a:latin typeface="Gotham-Medium" charset="0"/>
                <a:ea typeface="Gotham-Medium" charset="0"/>
                <a:cs typeface="Gotham-Medium" charset="0"/>
              </a:rPr>
              <a:t>Do I want to report complete or partial data?</a:t>
            </a:r>
            <a:endParaRPr lang="en-US" sz="1200" dirty="0">
              <a:solidFill>
                <a:srgbClr val="000000"/>
              </a:solidFill>
            </a:endParaRPr>
          </a:p>
        </p:txBody>
      </p:sp>
      <p:sp>
        <p:nvSpPr>
          <p:cNvPr id="45" name="TextBox 44"/>
          <p:cNvSpPr txBox="1"/>
          <p:nvPr/>
        </p:nvSpPr>
        <p:spPr>
          <a:xfrm>
            <a:off x="9334636" y="5335801"/>
            <a:ext cx="2279938" cy="461665"/>
          </a:xfrm>
          <a:prstGeom prst="rect">
            <a:avLst/>
          </a:prstGeom>
          <a:noFill/>
        </p:spPr>
        <p:txBody>
          <a:bodyPr wrap="square" rtlCol="0">
            <a:spAutoFit/>
          </a:bodyPr>
          <a:lstStyle/>
          <a:p>
            <a:pPr algn="ctr"/>
            <a:r>
              <a:rPr lang="en-US" sz="1200" dirty="0">
                <a:solidFill>
                  <a:srgbClr val="000000">
                    <a:lumMod val="50000"/>
                    <a:lumOff val="50000"/>
                  </a:srgbClr>
                </a:solidFill>
                <a:latin typeface="Gotham-Medium" charset="0"/>
                <a:ea typeface="Gotham-Medium" charset="0"/>
                <a:cs typeface="Gotham-Medium" charset="0"/>
              </a:rPr>
              <a:t>Do </a:t>
            </a:r>
            <a:r>
              <a:rPr lang="en-US" sz="1200" dirty="0" smtClean="0">
                <a:solidFill>
                  <a:srgbClr val="000000">
                    <a:lumMod val="50000"/>
                    <a:lumOff val="50000"/>
                  </a:srgbClr>
                </a:solidFill>
                <a:latin typeface="Gotham-Medium" charset="0"/>
                <a:ea typeface="Gotham-Medium" charset="0"/>
                <a:cs typeface="Gotham-Medium" charset="0"/>
              </a:rPr>
              <a:t>we want to </a:t>
            </a:r>
            <a:r>
              <a:rPr lang="en-US" sz="1200" dirty="0">
                <a:solidFill>
                  <a:srgbClr val="000000">
                    <a:lumMod val="50000"/>
                    <a:lumOff val="50000"/>
                  </a:srgbClr>
                </a:solidFill>
                <a:latin typeface="Gotham-Medium" charset="0"/>
                <a:ea typeface="Gotham-Medium" charset="0"/>
                <a:cs typeface="Gotham-Medium" charset="0"/>
              </a:rPr>
              <a:t>report complete or partial data?</a:t>
            </a:r>
            <a:endParaRPr lang="en-US" sz="1200" dirty="0">
              <a:solidFill>
                <a:srgbClr val="000000"/>
              </a:solidFill>
            </a:endParaRPr>
          </a:p>
        </p:txBody>
      </p:sp>
      <p:grpSp>
        <p:nvGrpSpPr>
          <p:cNvPr id="50" name="Group 49"/>
          <p:cNvGrpSpPr/>
          <p:nvPr/>
        </p:nvGrpSpPr>
        <p:grpSpPr>
          <a:xfrm>
            <a:off x="5400935" y="1404790"/>
            <a:ext cx="460831" cy="399143"/>
            <a:chOff x="4129311" y="1856334"/>
            <a:chExt cx="460831" cy="399143"/>
          </a:xfrm>
        </p:grpSpPr>
        <p:sp>
          <p:nvSpPr>
            <p:cNvPr id="47" name="Oval 46"/>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6" name="TextBox 45"/>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grpSp>
        <p:nvGrpSpPr>
          <p:cNvPr id="51" name="Group 50"/>
          <p:cNvGrpSpPr/>
          <p:nvPr/>
        </p:nvGrpSpPr>
        <p:grpSpPr>
          <a:xfrm>
            <a:off x="5846017" y="1412028"/>
            <a:ext cx="460831" cy="399143"/>
            <a:chOff x="4134098" y="1856334"/>
            <a:chExt cx="460831" cy="399143"/>
          </a:xfrm>
        </p:grpSpPr>
        <p:sp>
          <p:nvSpPr>
            <p:cNvPr id="52" name="Oval 51"/>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 name="TextBox 52"/>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54" name="Group 53"/>
          <p:cNvGrpSpPr/>
          <p:nvPr/>
        </p:nvGrpSpPr>
        <p:grpSpPr>
          <a:xfrm>
            <a:off x="4720724" y="2344178"/>
            <a:ext cx="460831" cy="399143"/>
            <a:chOff x="4129311" y="1856334"/>
            <a:chExt cx="460831" cy="399143"/>
          </a:xfrm>
        </p:grpSpPr>
        <p:sp>
          <p:nvSpPr>
            <p:cNvPr id="55" name="Oval 54"/>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6" name="TextBox 55"/>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grpSp>
        <p:nvGrpSpPr>
          <p:cNvPr id="57" name="Group 56"/>
          <p:cNvGrpSpPr/>
          <p:nvPr/>
        </p:nvGrpSpPr>
        <p:grpSpPr>
          <a:xfrm>
            <a:off x="5181473" y="2351416"/>
            <a:ext cx="460831" cy="399143"/>
            <a:chOff x="4134098" y="1856334"/>
            <a:chExt cx="460831" cy="399143"/>
          </a:xfrm>
        </p:grpSpPr>
        <p:sp>
          <p:nvSpPr>
            <p:cNvPr id="58" name="Oval 57"/>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9" name="TextBox 58"/>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60" name="Group 59"/>
          <p:cNvGrpSpPr/>
          <p:nvPr/>
        </p:nvGrpSpPr>
        <p:grpSpPr>
          <a:xfrm>
            <a:off x="9351073" y="2176652"/>
            <a:ext cx="460831" cy="399143"/>
            <a:chOff x="4129311" y="1856334"/>
            <a:chExt cx="460831" cy="399143"/>
          </a:xfrm>
        </p:grpSpPr>
        <p:sp>
          <p:nvSpPr>
            <p:cNvPr id="61" name="Oval 60"/>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2" name="TextBox 61"/>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grpSp>
        <p:nvGrpSpPr>
          <p:cNvPr id="63" name="Group 62"/>
          <p:cNvGrpSpPr/>
          <p:nvPr/>
        </p:nvGrpSpPr>
        <p:grpSpPr>
          <a:xfrm>
            <a:off x="8884611" y="2166387"/>
            <a:ext cx="460831" cy="399143"/>
            <a:chOff x="4134098" y="1856334"/>
            <a:chExt cx="460831" cy="399143"/>
          </a:xfrm>
        </p:grpSpPr>
        <p:sp>
          <p:nvSpPr>
            <p:cNvPr id="64" name="Oval 63"/>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5" name="TextBox 64"/>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69" name="Group 68"/>
          <p:cNvGrpSpPr/>
          <p:nvPr/>
        </p:nvGrpSpPr>
        <p:grpSpPr>
          <a:xfrm>
            <a:off x="4364815" y="3139886"/>
            <a:ext cx="460831" cy="399143"/>
            <a:chOff x="4134098" y="1856334"/>
            <a:chExt cx="460831" cy="399143"/>
          </a:xfrm>
        </p:grpSpPr>
        <p:sp>
          <p:nvSpPr>
            <p:cNvPr id="70" name="Oval 69"/>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1" name="TextBox 70"/>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72" name="Group 71"/>
          <p:cNvGrpSpPr/>
          <p:nvPr/>
        </p:nvGrpSpPr>
        <p:grpSpPr>
          <a:xfrm>
            <a:off x="6591714" y="2885321"/>
            <a:ext cx="460831" cy="399143"/>
            <a:chOff x="4129311" y="1856334"/>
            <a:chExt cx="460831" cy="399143"/>
          </a:xfrm>
        </p:grpSpPr>
        <p:sp>
          <p:nvSpPr>
            <p:cNvPr id="73" name="Oval 72"/>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 name="TextBox 73"/>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grpSp>
        <p:nvGrpSpPr>
          <p:cNvPr id="75" name="Group 74"/>
          <p:cNvGrpSpPr/>
          <p:nvPr/>
        </p:nvGrpSpPr>
        <p:grpSpPr>
          <a:xfrm>
            <a:off x="7057058" y="2892559"/>
            <a:ext cx="460831" cy="399143"/>
            <a:chOff x="4134098" y="1856334"/>
            <a:chExt cx="460831" cy="399143"/>
          </a:xfrm>
        </p:grpSpPr>
        <p:sp>
          <p:nvSpPr>
            <p:cNvPr id="76" name="Oval 75"/>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7" name="TextBox 76"/>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84" name="Group 83"/>
          <p:cNvGrpSpPr/>
          <p:nvPr/>
        </p:nvGrpSpPr>
        <p:grpSpPr>
          <a:xfrm>
            <a:off x="4737236" y="4182128"/>
            <a:ext cx="460831" cy="399143"/>
            <a:chOff x="4129311" y="1856334"/>
            <a:chExt cx="460831" cy="399143"/>
          </a:xfrm>
        </p:grpSpPr>
        <p:sp>
          <p:nvSpPr>
            <p:cNvPr id="85" name="Oval 84"/>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6" name="TextBox 85"/>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grpSp>
        <p:nvGrpSpPr>
          <p:cNvPr id="87" name="Group 86"/>
          <p:cNvGrpSpPr/>
          <p:nvPr/>
        </p:nvGrpSpPr>
        <p:grpSpPr>
          <a:xfrm>
            <a:off x="5203871" y="4187246"/>
            <a:ext cx="460831" cy="399143"/>
            <a:chOff x="4134098" y="1856334"/>
            <a:chExt cx="460831" cy="399143"/>
          </a:xfrm>
        </p:grpSpPr>
        <p:sp>
          <p:nvSpPr>
            <p:cNvPr id="88" name="Oval 87"/>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9" name="TextBox 88"/>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90" name="Group 89"/>
          <p:cNvGrpSpPr/>
          <p:nvPr/>
        </p:nvGrpSpPr>
        <p:grpSpPr>
          <a:xfrm>
            <a:off x="4942248" y="5368658"/>
            <a:ext cx="460831" cy="399143"/>
            <a:chOff x="4129311" y="1856334"/>
            <a:chExt cx="460831" cy="399143"/>
          </a:xfrm>
        </p:grpSpPr>
        <p:sp>
          <p:nvSpPr>
            <p:cNvPr id="91" name="Oval 90"/>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2" name="TextBox 91"/>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grpSp>
        <p:nvGrpSpPr>
          <p:cNvPr id="93" name="Group 92"/>
          <p:cNvGrpSpPr/>
          <p:nvPr/>
        </p:nvGrpSpPr>
        <p:grpSpPr>
          <a:xfrm>
            <a:off x="4482844" y="5376651"/>
            <a:ext cx="460831" cy="399143"/>
            <a:chOff x="4134098" y="1856334"/>
            <a:chExt cx="460831" cy="399143"/>
          </a:xfrm>
        </p:grpSpPr>
        <p:sp>
          <p:nvSpPr>
            <p:cNvPr id="94" name="Oval 93"/>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5" name="TextBox 94"/>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96" name="Group 95"/>
          <p:cNvGrpSpPr/>
          <p:nvPr/>
        </p:nvGrpSpPr>
        <p:grpSpPr>
          <a:xfrm>
            <a:off x="8681394" y="3419526"/>
            <a:ext cx="460831" cy="399143"/>
            <a:chOff x="4129311" y="1856334"/>
            <a:chExt cx="460831" cy="399143"/>
          </a:xfrm>
        </p:grpSpPr>
        <p:sp>
          <p:nvSpPr>
            <p:cNvPr id="97" name="Oval 96"/>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8" name="TextBox 97"/>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grpSp>
        <p:nvGrpSpPr>
          <p:cNvPr id="99" name="Group 98"/>
          <p:cNvGrpSpPr/>
          <p:nvPr/>
        </p:nvGrpSpPr>
        <p:grpSpPr>
          <a:xfrm>
            <a:off x="9159033" y="3426764"/>
            <a:ext cx="460831" cy="399143"/>
            <a:chOff x="4134098" y="1856334"/>
            <a:chExt cx="460831" cy="399143"/>
          </a:xfrm>
        </p:grpSpPr>
        <p:sp>
          <p:nvSpPr>
            <p:cNvPr id="100" name="Oval 99"/>
            <p:cNvSpPr/>
            <p:nvPr/>
          </p:nvSpPr>
          <p:spPr>
            <a:xfrm>
              <a:off x="4165596" y="1856334"/>
              <a:ext cx="399143" cy="399143"/>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1" name="TextBox 100"/>
            <p:cNvSpPr txBox="1"/>
            <p:nvPr/>
          </p:nvSpPr>
          <p:spPr>
            <a:xfrm>
              <a:off x="4134098"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NO</a:t>
              </a:r>
              <a:endParaRPr lang="en-US" sz="1000" dirty="0">
                <a:solidFill>
                  <a:srgbClr val="FFFFFF"/>
                </a:solidFill>
              </a:endParaRPr>
            </a:p>
          </p:txBody>
        </p:sp>
      </p:grpSp>
      <p:grpSp>
        <p:nvGrpSpPr>
          <p:cNvPr id="104" name="Group 103"/>
          <p:cNvGrpSpPr/>
          <p:nvPr/>
        </p:nvGrpSpPr>
        <p:grpSpPr>
          <a:xfrm>
            <a:off x="7832411" y="4832410"/>
            <a:ext cx="1109961" cy="258074"/>
            <a:chOff x="6250571" y="3648474"/>
            <a:chExt cx="1109961" cy="258074"/>
          </a:xfrm>
        </p:grpSpPr>
        <p:sp>
          <p:nvSpPr>
            <p:cNvPr id="102" name="Rectangle 101"/>
            <p:cNvSpPr/>
            <p:nvPr/>
          </p:nvSpPr>
          <p:spPr>
            <a:xfrm>
              <a:off x="6250571" y="3648474"/>
              <a:ext cx="1109961" cy="2580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3" name="TextBox 102"/>
            <p:cNvSpPr txBox="1"/>
            <p:nvPr/>
          </p:nvSpPr>
          <p:spPr>
            <a:xfrm>
              <a:off x="6291981" y="3652693"/>
              <a:ext cx="1028004"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INDIVIDUAL</a:t>
              </a:r>
              <a:endParaRPr lang="en-US" sz="1000" dirty="0">
                <a:solidFill>
                  <a:srgbClr val="FFFFFF"/>
                </a:solidFill>
              </a:endParaRPr>
            </a:p>
          </p:txBody>
        </p:sp>
      </p:grpSp>
      <p:grpSp>
        <p:nvGrpSpPr>
          <p:cNvPr id="105" name="Group 104"/>
          <p:cNvGrpSpPr/>
          <p:nvPr/>
        </p:nvGrpSpPr>
        <p:grpSpPr>
          <a:xfrm>
            <a:off x="8996596" y="4833265"/>
            <a:ext cx="1109961" cy="258074"/>
            <a:chOff x="6250571" y="3648474"/>
            <a:chExt cx="1109961" cy="258074"/>
          </a:xfrm>
        </p:grpSpPr>
        <p:sp>
          <p:nvSpPr>
            <p:cNvPr id="106" name="Rectangle 105"/>
            <p:cNvSpPr/>
            <p:nvPr/>
          </p:nvSpPr>
          <p:spPr>
            <a:xfrm>
              <a:off x="6250571" y="3648474"/>
              <a:ext cx="1109961" cy="2580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7" name="TextBox 106"/>
            <p:cNvSpPr txBox="1"/>
            <p:nvPr/>
          </p:nvSpPr>
          <p:spPr>
            <a:xfrm>
              <a:off x="6291981" y="3652693"/>
              <a:ext cx="1028004"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GROUP</a:t>
              </a:r>
              <a:endParaRPr lang="en-US" sz="1000" dirty="0">
                <a:solidFill>
                  <a:srgbClr val="FFFFFF"/>
                </a:solidFill>
              </a:endParaRPr>
            </a:p>
          </p:txBody>
        </p:sp>
      </p:grpSp>
      <p:grpSp>
        <p:nvGrpSpPr>
          <p:cNvPr id="108" name="Group 107"/>
          <p:cNvGrpSpPr/>
          <p:nvPr/>
        </p:nvGrpSpPr>
        <p:grpSpPr>
          <a:xfrm>
            <a:off x="6146539" y="5837935"/>
            <a:ext cx="1314209" cy="258074"/>
            <a:chOff x="6185083" y="3648474"/>
            <a:chExt cx="1175449" cy="258074"/>
          </a:xfrm>
        </p:grpSpPr>
        <p:sp>
          <p:nvSpPr>
            <p:cNvPr id="109" name="Rectangle 108"/>
            <p:cNvSpPr/>
            <p:nvPr/>
          </p:nvSpPr>
          <p:spPr>
            <a:xfrm>
              <a:off x="6185084" y="3648474"/>
              <a:ext cx="1175448" cy="2580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 name="TextBox 109"/>
            <p:cNvSpPr txBox="1"/>
            <p:nvPr/>
          </p:nvSpPr>
          <p:spPr>
            <a:xfrm>
              <a:off x="6185083" y="3652693"/>
              <a:ext cx="113490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COMPLETE</a:t>
              </a:r>
              <a:endParaRPr lang="en-US" sz="1000" dirty="0">
                <a:solidFill>
                  <a:srgbClr val="FFFFFF"/>
                </a:solidFill>
              </a:endParaRPr>
            </a:p>
          </p:txBody>
        </p:sp>
      </p:grpSp>
      <p:grpSp>
        <p:nvGrpSpPr>
          <p:cNvPr id="111" name="Group 110"/>
          <p:cNvGrpSpPr/>
          <p:nvPr/>
        </p:nvGrpSpPr>
        <p:grpSpPr>
          <a:xfrm>
            <a:off x="7523729" y="5837935"/>
            <a:ext cx="1346598" cy="258074"/>
            <a:chOff x="6250571" y="3648474"/>
            <a:chExt cx="1198134" cy="258074"/>
          </a:xfrm>
          <a:solidFill>
            <a:schemeClr val="tx2"/>
          </a:solidFill>
        </p:grpSpPr>
        <p:sp>
          <p:nvSpPr>
            <p:cNvPr id="112" name="Rectangle 111"/>
            <p:cNvSpPr/>
            <p:nvPr/>
          </p:nvSpPr>
          <p:spPr>
            <a:xfrm>
              <a:off x="6250571" y="3648474"/>
              <a:ext cx="1198134" cy="25807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3" name="TextBox 112"/>
            <p:cNvSpPr txBox="1"/>
            <p:nvPr/>
          </p:nvSpPr>
          <p:spPr>
            <a:xfrm>
              <a:off x="6291977" y="3652693"/>
              <a:ext cx="1156727" cy="246221"/>
            </a:xfrm>
            <a:prstGeom prst="rect">
              <a:avLst/>
            </a:prstGeom>
            <a:grp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PARTIAL</a:t>
              </a:r>
              <a:endParaRPr lang="en-US" sz="1000" dirty="0">
                <a:solidFill>
                  <a:srgbClr val="FFFFFF"/>
                </a:solidFill>
              </a:endParaRPr>
            </a:p>
          </p:txBody>
        </p:sp>
      </p:grpSp>
      <p:sp>
        <p:nvSpPr>
          <p:cNvPr id="120" name="TextBox 119"/>
          <p:cNvSpPr txBox="1"/>
          <p:nvPr/>
        </p:nvSpPr>
        <p:spPr>
          <a:xfrm>
            <a:off x="5991522" y="6197427"/>
            <a:ext cx="1616694" cy="615553"/>
          </a:xfrm>
          <a:prstGeom prst="rect">
            <a:avLst/>
          </a:prstGeom>
          <a:noFill/>
        </p:spPr>
        <p:txBody>
          <a:bodyPr wrap="square" rtlCol="0">
            <a:spAutoFit/>
          </a:bodyPr>
          <a:lstStyle/>
          <a:p>
            <a:pPr algn="ctr"/>
            <a:r>
              <a:rPr lang="en-US" sz="1400" dirty="0" smtClean="0">
                <a:solidFill>
                  <a:srgbClr val="00898D"/>
                </a:solidFill>
                <a:latin typeface="Gotham-Medium" charset="0"/>
                <a:ea typeface="Gotham-Medium" charset="0"/>
                <a:cs typeface="Gotham-Medium" charset="0"/>
              </a:rPr>
              <a:t>++</a:t>
            </a:r>
            <a:r>
              <a:rPr lang="en-US" dirty="0" smtClean="0">
                <a:solidFill>
                  <a:srgbClr val="00898D"/>
                </a:solidFill>
                <a:latin typeface="Gotham-Medium" charset="0"/>
                <a:ea typeface="Gotham-Medium" charset="0"/>
                <a:cs typeface="Gotham-Medium" charset="0"/>
              </a:rPr>
              <a:t/>
            </a:r>
            <a:br>
              <a:rPr lang="en-US" dirty="0" smtClean="0">
                <a:solidFill>
                  <a:srgbClr val="00898D"/>
                </a:solidFill>
                <a:latin typeface="Gotham-Medium" charset="0"/>
                <a:ea typeface="Gotham-Medium" charset="0"/>
                <a:cs typeface="Gotham-Medium" charset="0"/>
              </a:rPr>
            </a:br>
            <a:r>
              <a:rPr lang="en-US" sz="1000" dirty="0" smtClean="0">
                <a:solidFill>
                  <a:srgbClr val="00898D"/>
                </a:solidFill>
                <a:latin typeface="Gotham-Book" charset="0"/>
                <a:ea typeface="Gotham-Book" charset="0"/>
                <a:cs typeface="Gotham-Book" charset="0"/>
              </a:rPr>
              <a:t>Larger </a:t>
            </a:r>
            <a:r>
              <a:rPr lang="en-US" sz="1000" dirty="0">
                <a:solidFill>
                  <a:srgbClr val="00898D"/>
                </a:solidFill>
                <a:latin typeface="Gotham-Book" charset="0"/>
                <a:ea typeface="Gotham-Book" charset="0"/>
                <a:cs typeface="Gotham-Book" charset="0"/>
              </a:rPr>
              <a:t>positive payment adjustment</a:t>
            </a:r>
            <a:endParaRPr lang="en-US" sz="1000" dirty="0">
              <a:solidFill>
                <a:srgbClr val="00898D"/>
              </a:solidFill>
            </a:endParaRPr>
          </a:p>
        </p:txBody>
      </p:sp>
      <p:sp>
        <p:nvSpPr>
          <p:cNvPr id="121" name="TextBox 120"/>
          <p:cNvSpPr txBox="1"/>
          <p:nvPr/>
        </p:nvSpPr>
        <p:spPr>
          <a:xfrm>
            <a:off x="7436093" y="6189476"/>
            <a:ext cx="1576506" cy="615553"/>
          </a:xfrm>
          <a:prstGeom prst="rect">
            <a:avLst/>
          </a:prstGeom>
          <a:noFill/>
        </p:spPr>
        <p:txBody>
          <a:bodyPr wrap="square" rtlCol="0">
            <a:spAutoFit/>
          </a:bodyPr>
          <a:lstStyle/>
          <a:p>
            <a:pPr algn="ctr"/>
            <a:r>
              <a:rPr lang="en-US" sz="1400" dirty="0" smtClean="0">
                <a:solidFill>
                  <a:srgbClr val="00898D"/>
                </a:solidFill>
                <a:latin typeface="Gotham-Medium" charset="0"/>
                <a:ea typeface="Gotham-Medium" charset="0"/>
                <a:cs typeface="Gotham-Medium" charset="0"/>
              </a:rPr>
              <a:t>+</a:t>
            </a:r>
          </a:p>
          <a:p>
            <a:pPr algn="ctr"/>
            <a:r>
              <a:rPr lang="en-US" sz="1000" dirty="0">
                <a:solidFill>
                  <a:srgbClr val="00898D"/>
                </a:solidFill>
                <a:latin typeface="Gotham-Book" charset="0"/>
                <a:ea typeface="Gotham-Book" charset="0"/>
                <a:cs typeface="Gotham-Book" charset="0"/>
              </a:rPr>
              <a:t>S</a:t>
            </a:r>
            <a:r>
              <a:rPr lang="en-US" sz="1000" dirty="0" smtClean="0">
                <a:solidFill>
                  <a:srgbClr val="00898D"/>
                </a:solidFill>
                <a:latin typeface="Gotham-Book" charset="0"/>
                <a:ea typeface="Gotham-Book" charset="0"/>
                <a:cs typeface="Gotham-Book" charset="0"/>
              </a:rPr>
              <a:t>mall </a:t>
            </a:r>
            <a:r>
              <a:rPr lang="en-US" sz="1000" dirty="0">
                <a:solidFill>
                  <a:srgbClr val="00898D"/>
                </a:solidFill>
                <a:latin typeface="Gotham-Book" charset="0"/>
                <a:ea typeface="Gotham-Book" charset="0"/>
                <a:cs typeface="Gotham-Book" charset="0"/>
              </a:rPr>
              <a:t>positive payment </a:t>
            </a:r>
            <a:r>
              <a:rPr lang="en-US" sz="1000" dirty="0" smtClean="0">
                <a:solidFill>
                  <a:srgbClr val="00898D"/>
                </a:solidFill>
                <a:latin typeface="Gotham-Book" charset="0"/>
                <a:ea typeface="Gotham-Book" charset="0"/>
                <a:cs typeface="Gotham-Book" charset="0"/>
              </a:rPr>
              <a:t>adjustment</a:t>
            </a:r>
            <a:endParaRPr lang="en-US" sz="1000" dirty="0">
              <a:solidFill>
                <a:srgbClr val="00898D"/>
              </a:solidFill>
            </a:endParaRPr>
          </a:p>
        </p:txBody>
      </p:sp>
      <p:cxnSp>
        <p:nvCxnSpPr>
          <p:cNvPr id="144" name="Straight Connector 143"/>
          <p:cNvCxnSpPr/>
          <p:nvPr/>
        </p:nvCxnSpPr>
        <p:spPr>
          <a:xfrm>
            <a:off x="4791531" y="3346647"/>
            <a:ext cx="405538" cy="273"/>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6269073" y="1627515"/>
            <a:ext cx="3064786" cy="0"/>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6044325" y="3060717"/>
            <a:ext cx="0" cy="2513387"/>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4309689" y="2546598"/>
            <a:ext cx="0" cy="312194"/>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5185321" y="3346920"/>
            <a:ext cx="0" cy="429207"/>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4121019" y="3529737"/>
            <a:ext cx="0" cy="203277"/>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3900490" y="3133785"/>
            <a:ext cx="460831" cy="399143"/>
            <a:chOff x="4129311" y="1856334"/>
            <a:chExt cx="460831" cy="399143"/>
          </a:xfrm>
        </p:grpSpPr>
        <p:sp>
          <p:nvSpPr>
            <p:cNvPr id="67" name="Oval 66"/>
            <p:cNvSpPr/>
            <p:nvPr/>
          </p:nvSpPr>
          <p:spPr>
            <a:xfrm>
              <a:off x="4165596" y="1856334"/>
              <a:ext cx="399143" cy="39914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8" name="TextBox 67"/>
            <p:cNvSpPr txBox="1"/>
            <p:nvPr/>
          </p:nvSpPr>
          <p:spPr>
            <a:xfrm>
              <a:off x="4129311" y="1932794"/>
              <a:ext cx="46083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YES</a:t>
              </a:r>
              <a:endParaRPr lang="en-US" sz="1000" dirty="0">
                <a:solidFill>
                  <a:srgbClr val="FFFFFF"/>
                </a:solidFill>
              </a:endParaRPr>
            </a:p>
          </p:txBody>
        </p:sp>
      </p:grpSp>
      <p:cxnSp>
        <p:nvCxnSpPr>
          <p:cNvPr id="196" name="Straight Connector 195"/>
          <p:cNvCxnSpPr>
            <a:stCxn id="85" idx="4"/>
            <a:endCxn id="40" idx="0"/>
          </p:cNvCxnSpPr>
          <p:nvPr/>
        </p:nvCxnSpPr>
        <p:spPr>
          <a:xfrm>
            <a:off x="4973093" y="4581271"/>
            <a:ext cx="2001" cy="304003"/>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4705600" y="5773677"/>
            <a:ext cx="0" cy="203277"/>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6046502" y="3060717"/>
            <a:ext cx="492097" cy="2924"/>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6822129" y="3278712"/>
            <a:ext cx="0" cy="203277"/>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3740443" y="204750"/>
            <a:ext cx="8112184" cy="553998"/>
          </a:xfrm>
          <a:prstGeom prst="rect">
            <a:avLst/>
          </a:prstGeom>
          <a:noFill/>
        </p:spPr>
        <p:txBody>
          <a:bodyPr wrap="square" rtlCol="0">
            <a:spAutoFit/>
          </a:bodyPr>
          <a:lstStyle/>
          <a:p>
            <a:pPr algn="ctr"/>
            <a:r>
              <a:rPr lang="en-US" sz="3000" b="1" dirty="0" smtClean="0">
                <a:solidFill>
                  <a:srgbClr val="000000">
                    <a:lumMod val="50000"/>
                    <a:lumOff val="50000"/>
                  </a:srgbClr>
                </a:solidFill>
                <a:latin typeface="Gotham-Bold" charset="0"/>
                <a:ea typeface="Gotham-Bold" charset="0"/>
                <a:cs typeface="Gotham-Bold" charset="0"/>
              </a:rPr>
              <a:t>MACRA Decision Tree for Clinicians</a:t>
            </a:r>
            <a:endParaRPr lang="en-US" sz="3000" b="1" dirty="0">
              <a:solidFill>
                <a:srgbClr val="000000"/>
              </a:solidFill>
              <a:latin typeface="Gotham-Bold" charset="0"/>
              <a:ea typeface="Gotham-Bold" charset="0"/>
              <a:cs typeface="Gotham-Bold" charset="0"/>
            </a:endParaRPr>
          </a:p>
        </p:txBody>
      </p:sp>
      <p:sp>
        <p:nvSpPr>
          <p:cNvPr id="138" name="TextBox 137"/>
          <p:cNvSpPr txBox="1"/>
          <p:nvPr/>
        </p:nvSpPr>
        <p:spPr>
          <a:xfrm>
            <a:off x="9601646" y="2615560"/>
            <a:ext cx="1060632" cy="553998"/>
          </a:xfrm>
          <a:prstGeom prst="rect">
            <a:avLst/>
          </a:prstGeom>
          <a:noFill/>
        </p:spPr>
        <p:txBody>
          <a:bodyPr wrap="square" rtlCol="0">
            <a:spAutoFit/>
          </a:bodyPr>
          <a:lstStyle/>
          <a:p>
            <a:pPr algn="ctr"/>
            <a:r>
              <a:rPr lang="en-US" sz="1000" dirty="0" smtClean="0">
                <a:solidFill>
                  <a:srgbClr val="00898D"/>
                </a:solidFill>
                <a:latin typeface="Gotham-Book" charset="0"/>
                <a:ea typeface="Gotham-Book" charset="0"/>
                <a:cs typeface="Gotham-Book" charset="0"/>
              </a:rPr>
              <a:t>No MIPS payment adjustment</a:t>
            </a:r>
            <a:endParaRPr lang="en-US" sz="1000" dirty="0">
              <a:solidFill>
                <a:srgbClr val="00898D"/>
              </a:solidFill>
              <a:latin typeface="Gotham-Book" charset="0"/>
              <a:ea typeface="Gotham-Book" charset="0"/>
              <a:cs typeface="Gotham-Book" charset="0"/>
            </a:endParaRPr>
          </a:p>
        </p:txBody>
      </p:sp>
      <p:sp>
        <p:nvSpPr>
          <p:cNvPr id="140" name="TextBox 139"/>
          <p:cNvSpPr txBox="1"/>
          <p:nvPr/>
        </p:nvSpPr>
        <p:spPr>
          <a:xfrm>
            <a:off x="9622656" y="3468646"/>
            <a:ext cx="1060632" cy="769441"/>
          </a:xfrm>
          <a:prstGeom prst="rect">
            <a:avLst/>
          </a:prstGeom>
          <a:noFill/>
        </p:spPr>
        <p:txBody>
          <a:bodyPr wrap="square" rtlCol="0">
            <a:spAutoFit/>
          </a:bodyPr>
          <a:lstStyle/>
          <a:p>
            <a:pPr algn="ctr"/>
            <a:r>
              <a:rPr lang="en-US" sz="1400" dirty="0" smtClean="0">
                <a:solidFill>
                  <a:srgbClr val="00898D"/>
                </a:solidFill>
                <a:latin typeface="Gotham-Medium" charset="0"/>
                <a:ea typeface="Gotham-Medium" charset="0"/>
                <a:cs typeface="Gotham-Medium" charset="0"/>
              </a:rPr>
              <a:t>-</a:t>
            </a:r>
            <a:endParaRPr lang="en-US" sz="1400" dirty="0" smtClean="0">
              <a:solidFill>
                <a:srgbClr val="00898D"/>
              </a:solidFill>
              <a:latin typeface="Gotham-Book" charset="0"/>
              <a:ea typeface="Gotham-Book" charset="0"/>
              <a:cs typeface="Gotham-Book" charset="0"/>
            </a:endParaRPr>
          </a:p>
          <a:p>
            <a:pPr algn="ctr"/>
            <a:r>
              <a:rPr lang="en-US" sz="1000" dirty="0" smtClean="0">
                <a:solidFill>
                  <a:srgbClr val="00898D"/>
                </a:solidFill>
                <a:latin typeface="Gotham-Book" charset="0"/>
                <a:ea typeface="Gotham-Book" charset="0"/>
                <a:cs typeface="Gotham-Book" charset="0"/>
              </a:rPr>
              <a:t>Negative payment adjustment</a:t>
            </a:r>
            <a:endParaRPr lang="en-US" sz="1000" dirty="0">
              <a:solidFill>
                <a:srgbClr val="00898D"/>
              </a:solidFill>
              <a:latin typeface="Gotham-Book" charset="0"/>
              <a:ea typeface="Gotham-Book" charset="0"/>
              <a:cs typeface="Gotham-Book" charset="0"/>
            </a:endParaRPr>
          </a:p>
        </p:txBody>
      </p:sp>
      <p:cxnSp>
        <p:nvCxnSpPr>
          <p:cNvPr id="147" name="Straight Connector 146"/>
          <p:cNvCxnSpPr/>
          <p:nvPr/>
        </p:nvCxnSpPr>
        <p:spPr>
          <a:xfrm>
            <a:off x="11207784" y="5995443"/>
            <a:ext cx="9163" cy="280988"/>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9773007" y="6001978"/>
            <a:ext cx="9163" cy="280988"/>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51" name="Group 150"/>
          <p:cNvGrpSpPr/>
          <p:nvPr/>
        </p:nvGrpSpPr>
        <p:grpSpPr>
          <a:xfrm>
            <a:off x="9128840" y="5838106"/>
            <a:ext cx="1314209" cy="258074"/>
            <a:chOff x="6185083" y="3648474"/>
            <a:chExt cx="1175449" cy="258074"/>
          </a:xfrm>
        </p:grpSpPr>
        <p:sp>
          <p:nvSpPr>
            <p:cNvPr id="152" name="Rectangle 151"/>
            <p:cNvSpPr/>
            <p:nvPr/>
          </p:nvSpPr>
          <p:spPr>
            <a:xfrm>
              <a:off x="6185084" y="3648474"/>
              <a:ext cx="1175448" cy="2580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3" name="TextBox 152"/>
            <p:cNvSpPr txBox="1"/>
            <p:nvPr/>
          </p:nvSpPr>
          <p:spPr>
            <a:xfrm>
              <a:off x="6185083" y="3652693"/>
              <a:ext cx="1134901" cy="246221"/>
            </a:xfrm>
            <a:prstGeom prst="rect">
              <a:avLst/>
            </a:prstGeom>
            <a:no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COMPLETE</a:t>
              </a:r>
              <a:endParaRPr lang="en-US" sz="1000" dirty="0">
                <a:solidFill>
                  <a:srgbClr val="FFFFFF"/>
                </a:solidFill>
              </a:endParaRPr>
            </a:p>
          </p:txBody>
        </p:sp>
      </p:grpSp>
      <p:grpSp>
        <p:nvGrpSpPr>
          <p:cNvPr id="154" name="Group 153"/>
          <p:cNvGrpSpPr/>
          <p:nvPr/>
        </p:nvGrpSpPr>
        <p:grpSpPr>
          <a:xfrm>
            <a:off x="10506030" y="5838106"/>
            <a:ext cx="1346598" cy="258074"/>
            <a:chOff x="6250571" y="3648474"/>
            <a:chExt cx="1198134" cy="258074"/>
          </a:xfrm>
          <a:solidFill>
            <a:schemeClr val="tx2"/>
          </a:solidFill>
        </p:grpSpPr>
        <p:sp>
          <p:nvSpPr>
            <p:cNvPr id="158" name="Rectangle 157"/>
            <p:cNvSpPr/>
            <p:nvPr/>
          </p:nvSpPr>
          <p:spPr>
            <a:xfrm>
              <a:off x="6250571" y="3648474"/>
              <a:ext cx="1198134" cy="25807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9" name="TextBox 158"/>
            <p:cNvSpPr txBox="1"/>
            <p:nvPr/>
          </p:nvSpPr>
          <p:spPr>
            <a:xfrm>
              <a:off x="6291977" y="3652693"/>
              <a:ext cx="1156727" cy="246221"/>
            </a:xfrm>
            <a:prstGeom prst="rect">
              <a:avLst/>
            </a:prstGeom>
            <a:grpFill/>
          </p:spPr>
          <p:txBody>
            <a:bodyPr wrap="square" rtlCol="0">
              <a:spAutoFit/>
            </a:bodyPr>
            <a:lstStyle/>
            <a:p>
              <a:pPr algn="ctr"/>
              <a:r>
                <a:rPr lang="en-US" sz="1000" dirty="0" smtClean="0">
                  <a:solidFill>
                    <a:srgbClr val="FFFFFF"/>
                  </a:solidFill>
                  <a:latin typeface="Gotham-Medium" charset="0"/>
                  <a:ea typeface="Gotham-Medium" charset="0"/>
                  <a:cs typeface="Gotham-Medium" charset="0"/>
                </a:rPr>
                <a:t>PARTIAL</a:t>
              </a:r>
              <a:endParaRPr lang="en-US" sz="1000" dirty="0">
                <a:solidFill>
                  <a:srgbClr val="FFFFFF"/>
                </a:solidFill>
              </a:endParaRPr>
            </a:p>
          </p:txBody>
        </p:sp>
      </p:grpSp>
      <p:sp>
        <p:nvSpPr>
          <p:cNvPr id="160" name="TextBox 159"/>
          <p:cNvSpPr txBox="1"/>
          <p:nvPr/>
        </p:nvSpPr>
        <p:spPr>
          <a:xfrm>
            <a:off x="8973823" y="6197598"/>
            <a:ext cx="1616694" cy="615553"/>
          </a:xfrm>
          <a:prstGeom prst="rect">
            <a:avLst/>
          </a:prstGeom>
          <a:noFill/>
        </p:spPr>
        <p:txBody>
          <a:bodyPr wrap="square" rtlCol="0">
            <a:spAutoFit/>
          </a:bodyPr>
          <a:lstStyle/>
          <a:p>
            <a:pPr algn="ctr"/>
            <a:r>
              <a:rPr lang="en-US" sz="1400" dirty="0" smtClean="0">
                <a:solidFill>
                  <a:srgbClr val="00898D"/>
                </a:solidFill>
                <a:latin typeface="Gotham-Medium" charset="0"/>
                <a:ea typeface="Gotham-Medium" charset="0"/>
                <a:cs typeface="Gotham-Medium" charset="0"/>
              </a:rPr>
              <a:t>++</a:t>
            </a:r>
            <a:r>
              <a:rPr lang="en-US" dirty="0" smtClean="0">
                <a:solidFill>
                  <a:srgbClr val="00898D"/>
                </a:solidFill>
                <a:latin typeface="Gotham-Medium" charset="0"/>
                <a:ea typeface="Gotham-Medium" charset="0"/>
                <a:cs typeface="Gotham-Medium" charset="0"/>
              </a:rPr>
              <a:t/>
            </a:r>
            <a:br>
              <a:rPr lang="en-US" dirty="0" smtClean="0">
                <a:solidFill>
                  <a:srgbClr val="00898D"/>
                </a:solidFill>
                <a:latin typeface="Gotham-Medium" charset="0"/>
                <a:ea typeface="Gotham-Medium" charset="0"/>
                <a:cs typeface="Gotham-Medium" charset="0"/>
              </a:rPr>
            </a:br>
            <a:r>
              <a:rPr lang="en-US" sz="1000" dirty="0" smtClean="0">
                <a:solidFill>
                  <a:srgbClr val="00898D"/>
                </a:solidFill>
                <a:latin typeface="Gotham-Book" charset="0"/>
                <a:ea typeface="Gotham-Book" charset="0"/>
                <a:cs typeface="Gotham-Book" charset="0"/>
              </a:rPr>
              <a:t>Larger </a:t>
            </a:r>
            <a:r>
              <a:rPr lang="en-US" sz="1000" dirty="0">
                <a:solidFill>
                  <a:srgbClr val="00898D"/>
                </a:solidFill>
                <a:latin typeface="Gotham-Book" charset="0"/>
                <a:ea typeface="Gotham-Book" charset="0"/>
                <a:cs typeface="Gotham-Book" charset="0"/>
              </a:rPr>
              <a:t>positive payment adjustment</a:t>
            </a:r>
            <a:endParaRPr lang="en-US" sz="1000" dirty="0">
              <a:solidFill>
                <a:srgbClr val="00898D"/>
              </a:solidFill>
            </a:endParaRPr>
          </a:p>
        </p:txBody>
      </p:sp>
      <p:sp>
        <p:nvSpPr>
          <p:cNvPr id="161" name="TextBox 160"/>
          <p:cNvSpPr txBox="1"/>
          <p:nvPr/>
        </p:nvSpPr>
        <p:spPr>
          <a:xfrm>
            <a:off x="10442247" y="6189647"/>
            <a:ext cx="1576506" cy="615553"/>
          </a:xfrm>
          <a:prstGeom prst="rect">
            <a:avLst/>
          </a:prstGeom>
          <a:noFill/>
        </p:spPr>
        <p:txBody>
          <a:bodyPr wrap="square" rtlCol="0">
            <a:spAutoFit/>
          </a:bodyPr>
          <a:lstStyle/>
          <a:p>
            <a:pPr algn="ctr"/>
            <a:r>
              <a:rPr lang="en-US" sz="1400" dirty="0" smtClean="0">
                <a:solidFill>
                  <a:srgbClr val="00898D"/>
                </a:solidFill>
                <a:latin typeface="Gotham-Medium" charset="0"/>
                <a:ea typeface="Gotham-Medium" charset="0"/>
                <a:cs typeface="Gotham-Medium" charset="0"/>
              </a:rPr>
              <a:t>+</a:t>
            </a:r>
          </a:p>
          <a:p>
            <a:pPr algn="ctr"/>
            <a:r>
              <a:rPr lang="en-US" sz="1000" dirty="0">
                <a:solidFill>
                  <a:srgbClr val="00898D"/>
                </a:solidFill>
                <a:latin typeface="Gotham-Book" charset="0"/>
                <a:ea typeface="Gotham-Book" charset="0"/>
                <a:cs typeface="Gotham-Book" charset="0"/>
              </a:rPr>
              <a:t>S</a:t>
            </a:r>
            <a:r>
              <a:rPr lang="en-US" sz="1000" dirty="0" smtClean="0">
                <a:solidFill>
                  <a:srgbClr val="00898D"/>
                </a:solidFill>
                <a:latin typeface="Gotham-Book" charset="0"/>
                <a:ea typeface="Gotham-Book" charset="0"/>
                <a:cs typeface="Gotham-Book" charset="0"/>
              </a:rPr>
              <a:t>mall </a:t>
            </a:r>
            <a:r>
              <a:rPr lang="en-US" sz="1000" dirty="0">
                <a:solidFill>
                  <a:srgbClr val="00898D"/>
                </a:solidFill>
                <a:latin typeface="Gotham-Book" charset="0"/>
                <a:ea typeface="Gotham-Book" charset="0"/>
                <a:cs typeface="Gotham-Book" charset="0"/>
              </a:rPr>
              <a:t>positive payment </a:t>
            </a:r>
            <a:r>
              <a:rPr lang="en-US" sz="1000" dirty="0" smtClean="0">
                <a:solidFill>
                  <a:srgbClr val="00898D"/>
                </a:solidFill>
                <a:latin typeface="Gotham-Book" charset="0"/>
                <a:ea typeface="Gotham-Book" charset="0"/>
                <a:cs typeface="Gotham-Book" charset="0"/>
              </a:rPr>
              <a:t>adjustment</a:t>
            </a:r>
            <a:endParaRPr lang="en-US" sz="1000" dirty="0">
              <a:solidFill>
                <a:srgbClr val="00898D"/>
              </a:solidFill>
            </a:endParaRPr>
          </a:p>
        </p:txBody>
      </p:sp>
      <p:cxnSp>
        <p:nvCxnSpPr>
          <p:cNvPr id="163" name="Straight Connector 162"/>
          <p:cNvCxnSpPr>
            <a:endCxn id="138" idx="0"/>
          </p:cNvCxnSpPr>
          <p:nvPr/>
        </p:nvCxnSpPr>
        <p:spPr>
          <a:xfrm>
            <a:off x="10123577" y="2370117"/>
            <a:ext cx="8385" cy="245443"/>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9333859" y="1619564"/>
            <a:ext cx="8385" cy="245443"/>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a:off x="5130473" y="1619564"/>
            <a:ext cx="1888" cy="231184"/>
          </a:xfrm>
          <a:prstGeom prst="line">
            <a:avLst/>
          </a:prstGeom>
          <a:ln w="127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6" name="TextBox 185"/>
          <p:cNvSpPr txBox="1"/>
          <p:nvPr/>
        </p:nvSpPr>
        <p:spPr>
          <a:xfrm>
            <a:off x="9165161" y="1252261"/>
            <a:ext cx="2362614" cy="338554"/>
          </a:xfrm>
          <a:prstGeom prst="rect">
            <a:avLst/>
          </a:prstGeom>
          <a:noFill/>
        </p:spPr>
        <p:txBody>
          <a:bodyPr wrap="square" rtlCol="0">
            <a:spAutoFit/>
          </a:bodyPr>
          <a:lstStyle/>
          <a:p>
            <a:pPr algn="ctr"/>
            <a:r>
              <a:rPr lang="en-US" sz="1600" b="1" dirty="0" smtClean="0">
                <a:solidFill>
                  <a:srgbClr val="00898D"/>
                </a:solidFill>
                <a:latin typeface="Gotham-Bold" charset="0"/>
                <a:ea typeface="Gotham-Bold" charset="0"/>
                <a:cs typeface="Gotham-Bold" charset="0"/>
              </a:rPr>
              <a:t>Subject to MIPS:</a:t>
            </a:r>
            <a:endParaRPr lang="en-US" sz="1600" b="1" dirty="0">
              <a:solidFill>
                <a:srgbClr val="00898D"/>
              </a:solidFill>
              <a:latin typeface="Gotham-Bold" charset="0"/>
              <a:ea typeface="Gotham-Bold" charset="0"/>
              <a:cs typeface="Gotham-Bold" charset="0"/>
            </a:endParaRPr>
          </a:p>
        </p:txBody>
      </p:sp>
    </p:spTree>
    <p:extLst>
      <p:ext uri="{BB962C8B-B14F-4D97-AF65-F5344CB8AC3E}">
        <p14:creationId xmlns:p14="http://schemas.microsoft.com/office/powerpoint/2010/main" xmlns="" val="4236374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28" y="1259175"/>
            <a:ext cx="12192000" cy="5613815"/>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Text Placeholder 2"/>
          <p:cNvSpPr txBox="1">
            <a:spLocks/>
          </p:cNvSpPr>
          <p:nvPr/>
        </p:nvSpPr>
        <p:spPr>
          <a:xfrm>
            <a:off x="589683" y="1786799"/>
            <a:ext cx="10982724" cy="433936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1000"/>
              </a:spcBef>
              <a:spcAft>
                <a:spcPts val="1000"/>
              </a:spcAft>
              <a:buClr>
                <a:srgbClr val="00898D"/>
              </a:buClr>
            </a:pPr>
            <a:r>
              <a:rPr lang="en-US" sz="1200" dirty="0" smtClean="0">
                <a:solidFill>
                  <a:srgbClr val="000000">
                    <a:lumMod val="50000"/>
                    <a:lumOff val="50000"/>
                  </a:srgbClr>
                </a:solidFill>
              </a:rPr>
              <a:t>Our </a:t>
            </a:r>
            <a:r>
              <a:rPr lang="en-US" sz="1200" dirty="0">
                <a:solidFill>
                  <a:srgbClr val="000000">
                    <a:lumMod val="50000"/>
                    <a:lumOff val="50000"/>
                  </a:srgbClr>
                </a:solidFill>
              </a:rPr>
              <a:t>financial relationships are with the Health Management Academy as our employer. </a:t>
            </a:r>
          </a:p>
          <a:p>
            <a:pPr>
              <a:spcBef>
                <a:spcPts val="1000"/>
              </a:spcBef>
              <a:spcAft>
                <a:spcPts val="1000"/>
              </a:spcAft>
              <a:buClr>
                <a:srgbClr val="00898D"/>
              </a:buClr>
            </a:pPr>
            <a:r>
              <a:rPr lang="en-US" sz="1200" dirty="0" smtClean="0">
                <a:solidFill>
                  <a:srgbClr val="000000">
                    <a:lumMod val="50000"/>
                    <a:lumOff val="50000"/>
                  </a:srgbClr>
                </a:solidFill>
              </a:rPr>
              <a:t>The </a:t>
            </a:r>
            <a:r>
              <a:rPr lang="en-US" sz="1200" dirty="0">
                <a:solidFill>
                  <a:srgbClr val="000000">
                    <a:lumMod val="50000"/>
                    <a:lumOff val="50000"/>
                  </a:srgbClr>
                </a:solidFill>
              </a:rPr>
              <a:t>information and opinions in this report were prepared by The Health Management Academy or one of its affiliates (collectively "Health Management Academy"). The information herein is believed to be reliable and has been obtained from public sources believed to be reliable. Health Management Academy makes no representation as to the accuracy or completeness of such information. Health Management Academy may engage in activities, on a proprietary basis or otherwise, in a manner inconsistent with the view taken in this research presentation. In addition, others within Health Management Academy, including strategists and staff, may take a view that is inconsistent with that taken in this research presentation. Opinions, estimates and projections in this report constitute the current judgment of the author as of the date of this report. They do not necessarily reflect the opinions of Health Management Academy and are subject to change without notice. Health Management Academy has no obligation to update, modify or amend this report or to otherwise notify a recipient thereof in the event that any opinion, forecast or estimate set forth herein, changes or subsequently becomes inaccurate. </a:t>
            </a:r>
          </a:p>
          <a:p>
            <a:pPr>
              <a:spcBef>
                <a:spcPts val="1000"/>
              </a:spcBef>
              <a:spcAft>
                <a:spcPts val="1000"/>
              </a:spcAft>
              <a:buClr>
                <a:srgbClr val="00898D"/>
              </a:buClr>
            </a:pPr>
            <a:r>
              <a:rPr lang="en-US" sz="1200" dirty="0" smtClean="0">
                <a:solidFill>
                  <a:srgbClr val="000000">
                    <a:lumMod val="50000"/>
                    <a:lumOff val="50000"/>
                  </a:srgbClr>
                </a:solidFill>
              </a:rPr>
              <a:t>This </a:t>
            </a:r>
            <a:r>
              <a:rPr lang="en-US" sz="1200" dirty="0">
                <a:solidFill>
                  <a:srgbClr val="000000">
                    <a:lumMod val="50000"/>
                    <a:lumOff val="50000"/>
                  </a:srgbClr>
                </a:solidFill>
              </a:rPr>
              <a:t>report is provided for informational purposes only. </a:t>
            </a:r>
          </a:p>
          <a:p>
            <a:pPr>
              <a:spcBef>
                <a:spcPts val="1000"/>
              </a:spcBef>
              <a:spcAft>
                <a:spcPts val="1000"/>
              </a:spcAft>
              <a:buClr>
                <a:srgbClr val="00898D"/>
              </a:buClr>
            </a:pPr>
            <a:r>
              <a:rPr lang="en-US" sz="1200" dirty="0" smtClean="0">
                <a:solidFill>
                  <a:srgbClr val="00898D"/>
                </a:solidFill>
                <a:latin typeface="Gotham-Medium" charset="0"/>
                <a:ea typeface="Gotham-Medium" charset="0"/>
                <a:cs typeface="Gotham-Medium" charset="0"/>
              </a:rPr>
              <a:t>Nathan Bays</a:t>
            </a:r>
            <a:br>
              <a:rPr lang="en-US" sz="1200" dirty="0" smtClean="0">
                <a:solidFill>
                  <a:srgbClr val="00898D"/>
                </a:solidFill>
                <a:latin typeface="Gotham-Medium" charset="0"/>
                <a:ea typeface="Gotham-Medium" charset="0"/>
                <a:cs typeface="Gotham-Medium" charset="0"/>
              </a:rPr>
            </a:br>
            <a:r>
              <a:rPr lang="en-US" sz="1200" dirty="0" smtClean="0">
                <a:solidFill>
                  <a:srgbClr val="00898D"/>
                </a:solidFill>
              </a:rPr>
              <a:t>+1 703.647.1028</a:t>
            </a:r>
            <a:br>
              <a:rPr lang="en-US" sz="1200" dirty="0" smtClean="0">
                <a:solidFill>
                  <a:srgbClr val="00898D"/>
                </a:solidFill>
              </a:rPr>
            </a:br>
            <a:r>
              <a:rPr lang="en-US" sz="1200" dirty="0" smtClean="0">
                <a:solidFill>
                  <a:srgbClr val="00898D"/>
                </a:solidFill>
              </a:rPr>
              <a:t>Health </a:t>
            </a:r>
            <a:r>
              <a:rPr lang="en-US" sz="1200" dirty="0">
                <a:solidFill>
                  <a:srgbClr val="00898D"/>
                </a:solidFill>
              </a:rPr>
              <a:t>Management Academy/The Academy Advisors </a:t>
            </a:r>
            <a:r>
              <a:rPr lang="en-US" sz="1200" dirty="0" smtClean="0">
                <a:solidFill>
                  <a:srgbClr val="00898D"/>
                </a:solidFill>
              </a:rPr>
              <a:t/>
            </a:r>
            <a:br>
              <a:rPr lang="en-US" sz="1200" dirty="0" smtClean="0">
                <a:solidFill>
                  <a:srgbClr val="00898D"/>
                </a:solidFill>
              </a:rPr>
            </a:br>
            <a:r>
              <a:rPr lang="en-US" sz="1200" dirty="0" smtClean="0">
                <a:solidFill>
                  <a:srgbClr val="00898D"/>
                </a:solidFill>
              </a:rPr>
              <a:t>January 2017</a:t>
            </a:r>
            <a:endParaRPr lang="en-US" sz="1200" dirty="0">
              <a:solidFill>
                <a:srgbClr val="00898D"/>
              </a:solidFill>
            </a:endParaRPr>
          </a:p>
          <a:p>
            <a:pPr>
              <a:spcBef>
                <a:spcPts val="1000"/>
              </a:spcBef>
              <a:spcAft>
                <a:spcPts val="1000"/>
              </a:spcAft>
              <a:buClr>
                <a:srgbClr val="00898D"/>
              </a:buClr>
            </a:pPr>
            <a:endParaRPr lang="en-US" sz="1200" b="1" dirty="0" smtClean="0">
              <a:solidFill>
                <a:srgbClr val="000000">
                  <a:lumMod val="50000"/>
                  <a:lumOff val="50000"/>
                </a:srgbClr>
              </a:solidFill>
            </a:endParaRPr>
          </a:p>
          <a:p>
            <a:pPr>
              <a:spcBef>
                <a:spcPts val="1000"/>
              </a:spcBef>
              <a:spcAft>
                <a:spcPts val="1000"/>
              </a:spcAft>
              <a:buClr>
                <a:srgbClr val="00898D"/>
              </a:buClr>
            </a:pPr>
            <a:r>
              <a:rPr lang="en-US" sz="1200" i="1" dirty="0" smtClean="0">
                <a:solidFill>
                  <a:srgbClr val="000000">
                    <a:lumMod val="50000"/>
                    <a:lumOff val="50000"/>
                  </a:srgbClr>
                </a:solidFill>
                <a:latin typeface="Gotham-LightItalic" charset="0"/>
                <a:ea typeface="Gotham-LightItalic" charset="0"/>
                <a:cs typeface="Gotham-LightItalic" charset="0"/>
              </a:rPr>
              <a:t>Any </a:t>
            </a:r>
            <a:r>
              <a:rPr lang="en-US" sz="1200" i="1" dirty="0">
                <a:solidFill>
                  <a:srgbClr val="000000">
                    <a:lumMod val="50000"/>
                    <a:lumOff val="50000"/>
                  </a:srgbClr>
                </a:solidFill>
                <a:latin typeface="Gotham-LightItalic" charset="0"/>
                <a:ea typeface="Gotham-LightItalic" charset="0"/>
                <a:cs typeface="Gotham-LightItalic" charset="0"/>
              </a:rPr>
              <a:t>reproduction by any person for any purpose without Health Management Academy’s written consent is prohibited. </a:t>
            </a:r>
            <a:r>
              <a:rPr lang="en-US" sz="1200" i="1" dirty="0" smtClean="0">
                <a:solidFill>
                  <a:srgbClr val="000000">
                    <a:lumMod val="50000"/>
                    <a:lumOff val="50000"/>
                  </a:srgbClr>
                </a:solidFill>
                <a:latin typeface="Gotham-LightItalic" charset="0"/>
                <a:ea typeface="Gotham-LightItalic" charset="0"/>
                <a:cs typeface="Gotham-LightItalic" charset="0"/>
              </a:rPr>
              <a:t/>
            </a:r>
            <a:br>
              <a:rPr lang="en-US" sz="1200" i="1" dirty="0" smtClean="0">
                <a:solidFill>
                  <a:srgbClr val="000000">
                    <a:lumMod val="50000"/>
                    <a:lumOff val="50000"/>
                  </a:srgbClr>
                </a:solidFill>
                <a:latin typeface="Gotham-LightItalic" charset="0"/>
                <a:ea typeface="Gotham-LightItalic" charset="0"/>
                <a:cs typeface="Gotham-LightItalic" charset="0"/>
              </a:rPr>
            </a:br>
            <a:r>
              <a:rPr lang="en-US" sz="1200" i="1" dirty="0" smtClean="0">
                <a:solidFill>
                  <a:srgbClr val="000000">
                    <a:lumMod val="50000"/>
                    <a:lumOff val="50000"/>
                  </a:srgbClr>
                </a:solidFill>
                <a:latin typeface="Gotham-LightItalic" charset="0"/>
                <a:ea typeface="Gotham-LightItalic" charset="0"/>
                <a:cs typeface="Gotham-LightItalic" charset="0"/>
              </a:rPr>
              <a:t>Copyright </a:t>
            </a:r>
            <a:r>
              <a:rPr lang="en-US" sz="1200" i="1" dirty="0">
                <a:solidFill>
                  <a:srgbClr val="000000">
                    <a:lumMod val="50000"/>
                    <a:lumOff val="50000"/>
                  </a:srgbClr>
                </a:solidFill>
                <a:latin typeface="Gotham-LightItalic" charset="0"/>
                <a:ea typeface="Gotham-LightItalic" charset="0"/>
                <a:cs typeface="Gotham-LightItalic" charset="0"/>
              </a:rPr>
              <a:t>© 2016 The Health Management Academy</a:t>
            </a:r>
          </a:p>
        </p:txBody>
      </p:sp>
      <p:cxnSp>
        <p:nvCxnSpPr>
          <p:cNvPr id="7" name="Straight Connector 6"/>
          <p:cNvCxnSpPr/>
          <p:nvPr/>
        </p:nvCxnSpPr>
        <p:spPr>
          <a:xfrm>
            <a:off x="0" y="1259175"/>
            <a:ext cx="121920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p:cNvSpPr txBox="1">
            <a:spLocks/>
          </p:cNvSpPr>
          <p:nvPr/>
        </p:nvSpPr>
        <p:spPr>
          <a:xfrm>
            <a:off x="589683" y="381067"/>
            <a:ext cx="10982724"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i="0" kern="1200" spc="-150">
                <a:solidFill>
                  <a:schemeClr val="tx2"/>
                </a:solidFill>
                <a:latin typeface="Gotham-Bold" charset="0"/>
                <a:ea typeface="Gotham-Bold" charset="0"/>
                <a:cs typeface="Gotham-Bold" charset="0"/>
              </a:defRPr>
            </a:lvl1pPr>
          </a:lstStyle>
          <a:p>
            <a:r>
              <a:rPr lang="en-US" dirty="0">
                <a:solidFill>
                  <a:srgbClr val="6D6E71"/>
                </a:solidFill>
              </a:rPr>
              <a:t>Disclosure</a:t>
            </a:r>
          </a:p>
        </p:txBody>
      </p:sp>
      <p:sp>
        <p:nvSpPr>
          <p:cNvPr id="12" name="Rectangle 11"/>
          <p:cNvSpPr/>
          <p:nvPr/>
        </p:nvSpPr>
        <p:spPr>
          <a:xfrm>
            <a:off x="0" y="1"/>
            <a:ext cx="12192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xmlns="" val="368027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Stake: Coverage Provisions</a:t>
            </a:r>
            <a:endParaRPr lang="en-US" dirty="0"/>
          </a:p>
        </p:txBody>
      </p:sp>
      <p:sp>
        <p:nvSpPr>
          <p:cNvPr id="3" name="Content Placeholder 2"/>
          <p:cNvSpPr>
            <a:spLocks noGrp="1"/>
          </p:cNvSpPr>
          <p:nvPr>
            <p:ph idx="1"/>
          </p:nvPr>
        </p:nvSpPr>
        <p:spPr>
          <a:xfrm>
            <a:off x="218619" y="1531328"/>
            <a:ext cx="3143559" cy="2703054"/>
          </a:xfrm>
        </p:spPr>
        <p:txBody>
          <a:bodyPr/>
          <a:lstStyle/>
          <a:p>
            <a:pPr marL="342900" indent="-342900">
              <a:buFont typeface="Arial" panose="020B0604020202020204" pitchFamily="34" charset="0"/>
              <a:buChar char="•"/>
            </a:pPr>
            <a:r>
              <a:rPr lang="en-US" dirty="0" smtClean="0"/>
              <a:t>Individual Mandate: Penalties for individuals without insurance</a:t>
            </a:r>
          </a:p>
          <a:p>
            <a:pPr marL="342900" indent="-342900">
              <a:buFont typeface="Arial" panose="020B0604020202020204" pitchFamily="34" charset="0"/>
              <a:buChar char="•"/>
            </a:pPr>
            <a:r>
              <a:rPr lang="en-US" dirty="0"/>
              <a:t>Employer Mandate: Penalties for medium and large employers for not offering affordable </a:t>
            </a:r>
            <a:r>
              <a:rPr lang="en-US" dirty="0" smtClean="0"/>
              <a:t>coverage</a:t>
            </a:r>
          </a:p>
        </p:txBody>
      </p:sp>
      <p:pic>
        <p:nvPicPr>
          <p:cNvPr id="4" name="Picture 3"/>
          <p:cNvPicPr>
            <a:picLocks noChangeAspect="1"/>
          </p:cNvPicPr>
          <p:nvPr/>
        </p:nvPicPr>
        <p:blipFill>
          <a:blip r:embed="rId3" cstate="print"/>
          <a:stretch>
            <a:fillRect/>
          </a:stretch>
        </p:blipFill>
        <p:spPr>
          <a:xfrm>
            <a:off x="3497251" y="1601678"/>
            <a:ext cx="8593222" cy="2857792"/>
          </a:xfrm>
          <a:prstGeom prst="rect">
            <a:avLst/>
          </a:prstGeom>
        </p:spPr>
      </p:pic>
      <p:sp>
        <p:nvSpPr>
          <p:cNvPr id="6" name="Content Placeholder 2"/>
          <p:cNvSpPr txBox="1">
            <a:spLocks/>
          </p:cNvSpPr>
          <p:nvPr/>
        </p:nvSpPr>
        <p:spPr>
          <a:xfrm>
            <a:off x="218619" y="4764554"/>
            <a:ext cx="11871854" cy="14955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r>
              <a:rPr lang="en-US" dirty="0"/>
              <a:t>Guaranteed Issue: No denial of coverage, or variable premiums based on health status/ gender</a:t>
            </a:r>
          </a:p>
          <a:p>
            <a:pPr marL="342900" indent="-342900">
              <a:buFont typeface="Arial" panose="020B0604020202020204" pitchFamily="34" charset="0"/>
              <a:buChar char="•"/>
            </a:pPr>
            <a:r>
              <a:rPr lang="en-US" dirty="0"/>
              <a:t>Dependent Coverage Provision: Coverage on parents’ plans until age 26</a:t>
            </a:r>
          </a:p>
          <a:p>
            <a:pPr marL="342900" indent="-342900">
              <a:buFont typeface="Arial" panose="020B0604020202020204" pitchFamily="34" charset="0"/>
              <a:buChar char="•"/>
            </a:pPr>
            <a:r>
              <a:rPr lang="en-US" dirty="0"/>
              <a:t>Minimum Standards: Every policy must include Essential Health Benefits</a:t>
            </a:r>
          </a:p>
          <a:p>
            <a:endParaRPr lang="en-US" dirty="0"/>
          </a:p>
        </p:txBody>
      </p:sp>
    </p:spTree>
    <p:extLst>
      <p:ext uri="{BB962C8B-B14F-4D97-AF65-F5344CB8AC3E}">
        <p14:creationId xmlns:p14="http://schemas.microsoft.com/office/powerpoint/2010/main" xmlns="" val="1221945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Stake: ACA Exchanges &amp; Subsidies</a:t>
            </a:r>
            <a:endParaRPr lang="en-US" dirty="0"/>
          </a:p>
        </p:txBody>
      </p:sp>
      <p:sp>
        <p:nvSpPr>
          <p:cNvPr id="3" name="Content Placeholder 2"/>
          <p:cNvSpPr>
            <a:spLocks noGrp="1"/>
          </p:cNvSpPr>
          <p:nvPr>
            <p:ph idx="1"/>
          </p:nvPr>
        </p:nvSpPr>
        <p:spPr>
          <a:xfrm>
            <a:off x="589683" y="1497173"/>
            <a:ext cx="4382367" cy="4628991"/>
          </a:xfrm>
        </p:spPr>
        <p:txBody>
          <a:bodyPr/>
          <a:lstStyle/>
          <a:p>
            <a:pPr marL="342900" indent="-342900">
              <a:buFont typeface="Arial" panose="020B0604020202020204" pitchFamily="34" charset="0"/>
              <a:buChar char="•"/>
            </a:pPr>
            <a:r>
              <a:rPr lang="en-US" dirty="0" smtClean="0"/>
              <a:t>Available for small businesses/ individuals without public or affordable employer coverage</a:t>
            </a:r>
          </a:p>
          <a:p>
            <a:pPr marL="342900" indent="-342900">
              <a:buFont typeface="Arial" panose="020B0604020202020204" pitchFamily="34" charset="0"/>
              <a:buChar char="•"/>
            </a:pPr>
            <a:r>
              <a:rPr lang="en-US" dirty="0" smtClean="0"/>
              <a:t>Advance premium tax credits provided to families without other coverage and with incomes 100-400% of the poverty level</a:t>
            </a:r>
          </a:p>
          <a:p>
            <a:pPr marL="342900" indent="-342900">
              <a:buFont typeface="Arial" panose="020B0604020202020204" pitchFamily="34" charset="0"/>
              <a:buChar char="•"/>
            </a:pPr>
            <a:r>
              <a:rPr lang="en-US" dirty="0" smtClean="0"/>
              <a:t>Cost-sharing reductions available to those with incomes between 100-250% of poverty level</a:t>
            </a:r>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3" cstate="print"/>
          <a:stretch>
            <a:fillRect/>
          </a:stretch>
        </p:blipFill>
        <p:spPr>
          <a:xfrm>
            <a:off x="4971816" y="1497173"/>
            <a:ext cx="6600825" cy="3448050"/>
          </a:xfrm>
          <a:prstGeom prst="rect">
            <a:avLst/>
          </a:prstGeom>
        </p:spPr>
      </p:pic>
      <p:sp>
        <p:nvSpPr>
          <p:cNvPr id="5" name="Content Placeholder 2"/>
          <p:cNvSpPr txBox="1">
            <a:spLocks/>
          </p:cNvSpPr>
          <p:nvPr/>
        </p:nvSpPr>
        <p:spPr>
          <a:xfrm>
            <a:off x="589683" y="5367255"/>
            <a:ext cx="5890561" cy="1116106"/>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r>
              <a:rPr lang="en-US" i="1" dirty="0"/>
              <a:t>M</a:t>
            </a:r>
            <a:r>
              <a:rPr lang="en-US" i="1" dirty="0" smtClean="0"/>
              <a:t>ore than 80% of enrollees in Marketplace receive advance premium tax credits</a:t>
            </a:r>
          </a:p>
        </p:txBody>
      </p:sp>
    </p:spTree>
    <p:extLst>
      <p:ext uri="{BB962C8B-B14F-4D97-AF65-F5344CB8AC3E}">
        <p14:creationId xmlns:p14="http://schemas.microsoft.com/office/powerpoint/2010/main" xmlns="" val="279624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97189" y="4990012"/>
            <a:ext cx="5416731" cy="1375954"/>
          </a:xfrm>
          <a:prstGeom prst="rect">
            <a:avLst/>
          </a:prstGeom>
          <a:solidFill>
            <a:schemeClr val="accent4"/>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9946" y="1057353"/>
            <a:ext cx="8352121" cy="4388239"/>
          </a:xfrm>
          <a:prstGeom prst="rect">
            <a:avLst/>
          </a:prstGeom>
        </p:spPr>
      </p:pic>
      <p:sp>
        <p:nvSpPr>
          <p:cNvPr id="2" name="Title 1"/>
          <p:cNvSpPr>
            <a:spLocks noGrp="1"/>
          </p:cNvSpPr>
          <p:nvPr>
            <p:ph type="title"/>
          </p:nvPr>
        </p:nvSpPr>
        <p:spPr/>
        <p:txBody>
          <a:bodyPr/>
          <a:lstStyle/>
          <a:p>
            <a:r>
              <a:rPr lang="en-US" dirty="0" smtClean="0"/>
              <a:t>What’s At Stake: Medicaid Expansion</a:t>
            </a:r>
            <a:endParaRPr lang="en-US" dirty="0"/>
          </a:p>
        </p:txBody>
      </p:sp>
      <p:sp>
        <p:nvSpPr>
          <p:cNvPr id="3" name="Content Placeholder 2"/>
          <p:cNvSpPr>
            <a:spLocks noGrp="1"/>
          </p:cNvSpPr>
          <p:nvPr>
            <p:ph idx="1"/>
          </p:nvPr>
        </p:nvSpPr>
        <p:spPr>
          <a:xfrm>
            <a:off x="389386" y="1132115"/>
            <a:ext cx="3500857" cy="4865051"/>
          </a:xfrm>
        </p:spPr>
        <p:txBody>
          <a:bodyPr/>
          <a:lstStyle/>
          <a:p>
            <a:pPr marL="342900" indent="-342900">
              <a:buFont typeface="Arial" panose="020B0604020202020204" pitchFamily="34" charset="0"/>
              <a:buChar char="•"/>
            </a:pPr>
            <a:r>
              <a:rPr lang="en-US" dirty="0" smtClean="0"/>
              <a:t>For parents: ACA expanded eligibility from 91% to 133% (effectively 138%) of FPL</a:t>
            </a:r>
          </a:p>
          <a:p>
            <a:pPr marL="342900" indent="-342900">
              <a:buFont typeface="Arial" panose="020B0604020202020204" pitchFamily="34" charset="0"/>
              <a:buChar char="•"/>
            </a:pPr>
            <a:r>
              <a:rPr lang="en-US" dirty="0" smtClean="0"/>
              <a:t>For other adults: ACA introduced eligibility to those without dependents under 133% (effectively 138%) of FPL</a:t>
            </a:r>
          </a:p>
          <a:p>
            <a:pPr marL="342900" indent="-342900">
              <a:buFont typeface="Arial" panose="020B0604020202020204" pitchFamily="34" charset="0"/>
              <a:buChar char="•"/>
            </a:pPr>
            <a:r>
              <a:rPr lang="en-US" dirty="0" smtClean="0"/>
              <a:t>Expansion states provided 100</a:t>
            </a:r>
            <a:r>
              <a:rPr lang="en-US" dirty="0"/>
              <a:t>% federal funding for </a:t>
            </a:r>
            <a:r>
              <a:rPr lang="en-US" dirty="0" smtClean="0"/>
              <a:t>newly eligible from 2014-2016, 95</a:t>
            </a:r>
            <a:r>
              <a:rPr lang="en-US" dirty="0"/>
              <a:t>% in </a:t>
            </a:r>
            <a:r>
              <a:rPr lang="en-US" dirty="0" smtClean="0"/>
              <a:t>2017, </a:t>
            </a:r>
            <a:r>
              <a:rPr lang="en-US" dirty="0"/>
              <a:t>and </a:t>
            </a:r>
            <a:r>
              <a:rPr lang="en-US" dirty="0" smtClean="0"/>
              <a:t>90</a:t>
            </a:r>
            <a:r>
              <a:rPr lang="en-US" dirty="0"/>
              <a:t>% by </a:t>
            </a:r>
            <a:r>
              <a:rPr lang="en-US" dirty="0" smtClean="0"/>
              <a:t>2020</a:t>
            </a:r>
          </a:p>
        </p:txBody>
      </p:sp>
      <p:sp>
        <p:nvSpPr>
          <p:cNvPr id="4" name="Content Placeholder 2"/>
          <p:cNvSpPr txBox="1">
            <a:spLocks/>
          </p:cNvSpPr>
          <p:nvPr/>
        </p:nvSpPr>
        <p:spPr>
          <a:xfrm>
            <a:off x="7055829" y="5206088"/>
            <a:ext cx="5136171" cy="915790"/>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b="1" dirty="0" smtClean="0">
                <a:solidFill>
                  <a:schemeClr val="bg1"/>
                </a:solidFill>
              </a:rPr>
              <a:t>32 states expanded (including DC)</a:t>
            </a:r>
          </a:p>
          <a:p>
            <a:r>
              <a:rPr lang="en-US" b="1" dirty="0" smtClean="0">
                <a:solidFill>
                  <a:schemeClr val="bg1"/>
                </a:solidFill>
              </a:rPr>
              <a:t>About 14 million new lives covered</a:t>
            </a:r>
          </a:p>
        </p:txBody>
      </p:sp>
    </p:spTree>
    <p:extLst>
      <p:ext uri="{BB962C8B-B14F-4D97-AF65-F5344CB8AC3E}">
        <p14:creationId xmlns:p14="http://schemas.microsoft.com/office/powerpoint/2010/main" xmlns="" val="300153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Stake: Quality &amp; Innovation Provisions</a:t>
            </a:r>
          </a:p>
        </p:txBody>
      </p:sp>
      <p:sp>
        <p:nvSpPr>
          <p:cNvPr id="4" name="TextBox 3"/>
          <p:cNvSpPr txBox="1"/>
          <p:nvPr/>
        </p:nvSpPr>
        <p:spPr>
          <a:xfrm>
            <a:off x="910326" y="1557772"/>
            <a:ext cx="3962835" cy="1015663"/>
          </a:xfrm>
          <a:prstGeom prst="rect">
            <a:avLst/>
          </a:prstGeom>
          <a:noFill/>
        </p:spPr>
        <p:txBody>
          <a:bodyPr wrap="square" rtlCol="0">
            <a:spAutoFit/>
          </a:bodyPr>
          <a:lstStyle/>
          <a:p>
            <a:r>
              <a:rPr lang="en-US" sz="3000" dirty="0" smtClean="0">
                <a:solidFill>
                  <a:schemeClr val="accent4"/>
                </a:solidFill>
              </a:rPr>
              <a:t>Hospital Value-based Purchasing Program</a:t>
            </a:r>
            <a:endParaRPr lang="en-US" sz="3000" dirty="0">
              <a:solidFill>
                <a:schemeClr val="accent4"/>
              </a:solidFill>
            </a:endParaRPr>
          </a:p>
        </p:txBody>
      </p:sp>
      <p:sp>
        <p:nvSpPr>
          <p:cNvPr id="6" name="TextBox 5"/>
          <p:cNvSpPr txBox="1"/>
          <p:nvPr/>
        </p:nvSpPr>
        <p:spPr>
          <a:xfrm>
            <a:off x="1084654" y="3753577"/>
            <a:ext cx="4286250" cy="830997"/>
          </a:xfrm>
          <a:prstGeom prst="rect">
            <a:avLst/>
          </a:prstGeom>
          <a:noFill/>
        </p:spPr>
        <p:txBody>
          <a:bodyPr wrap="square" rtlCol="0">
            <a:spAutoFit/>
          </a:bodyPr>
          <a:lstStyle/>
          <a:p>
            <a:r>
              <a:rPr lang="en-US" sz="2400" i="1" dirty="0" smtClean="0">
                <a:solidFill>
                  <a:schemeClr val="accent2"/>
                </a:solidFill>
                <a:latin typeface="Arial Rounded MT Bold" panose="020F0704030504030204" pitchFamily="34" charset="0"/>
              </a:rPr>
              <a:t>Quality Reporting for LTCHs, IRFs, and hospices</a:t>
            </a:r>
            <a:endParaRPr lang="en-US" sz="2400" i="1" dirty="0">
              <a:solidFill>
                <a:schemeClr val="accent2"/>
              </a:solidFill>
              <a:latin typeface="Arial Rounded MT Bold" panose="020F0704030504030204" pitchFamily="34" charset="0"/>
            </a:endParaRPr>
          </a:p>
        </p:txBody>
      </p:sp>
      <p:sp>
        <p:nvSpPr>
          <p:cNvPr id="7" name="TextBox 6"/>
          <p:cNvSpPr txBox="1"/>
          <p:nvPr/>
        </p:nvSpPr>
        <p:spPr>
          <a:xfrm>
            <a:off x="433073" y="4800020"/>
            <a:ext cx="4706217" cy="830997"/>
          </a:xfrm>
          <a:prstGeom prst="rect">
            <a:avLst/>
          </a:prstGeom>
          <a:noFill/>
        </p:spPr>
        <p:txBody>
          <a:bodyPr wrap="square" rtlCol="0">
            <a:spAutoFit/>
          </a:bodyPr>
          <a:lstStyle/>
          <a:p>
            <a:r>
              <a:rPr lang="en-US" sz="2400" dirty="0" smtClean="0">
                <a:solidFill>
                  <a:schemeClr val="accent4"/>
                </a:solidFill>
                <a:latin typeface="Broadway" panose="04040905080B02020502" pitchFamily="82" charset="0"/>
              </a:rPr>
              <a:t>Quality Reporting for PPS-Exempt Cancer Hospitals</a:t>
            </a:r>
            <a:endParaRPr lang="en-US" sz="2400" dirty="0">
              <a:solidFill>
                <a:schemeClr val="accent4"/>
              </a:solidFill>
              <a:latin typeface="Broadway" panose="04040905080B02020502" pitchFamily="82" charset="0"/>
            </a:endParaRPr>
          </a:p>
        </p:txBody>
      </p:sp>
      <p:sp>
        <p:nvSpPr>
          <p:cNvPr id="8" name="TextBox 7"/>
          <p:cNvSpPr txBox="1"/>
          <p:nvPr/>
        </p:nvSpPr>
        <p:spPr>
          <a:xfrm>
            <a:off x="5569676" y="1645056"/>
            <a:ext cx="6366795" cy="677108"/>
          </a:xfrm>
          <a:prstGeom prst="rect">
            <a:avLst/>
          </a:prstGeom>
          <a:noFill/>
        </p:spPr>
        <p:txBody>
          <a:bodyPr wrap="square" rtlCol="0">
            <a:spAutoFit/>
          </a:bodyPr>
          <a:lstStyle/>
          <a:p>
            <a:r>
              <a:rPr lang="en-US" sz="3800" b="1" dirty="0" smtClean="0">
                <a:solidFill>
                  <a:schemeClr val="tx2"/>
                </a:solidFill>
                <a:latin typeface="Bradley Hand ITC" panose="03070402050302030203" pitchFamily="66" charset="0"/>
              </a:rPr>
              <a:t>HAC Payment Adjustments</a:t>
            </a:r>
            <a:endParaRPr lang="en-US" sz="3800" b="1" dirty="0">
              <a:solidFill>
                <a:schemeClr val="tx2"/>
              </a:solidFill>
              <a:latin typeface="Bradley Hand ITC" panose="03070402050302030203" pitchFamily="66" charset="0"/>
            </a:endParaRPr>
          </a:p>
        </p:txBody>
      </p:sp>
      <p:sp>
        <p:nvSpPr>
          <p:cNvPr id="9" name="TextBox 8"/>
          <p:cNvSpPr txBox="1"/>
          <p:nvPr/>
        </p:nvSpPr>
        <p:spPr>
          <a:xfrm>
            <a:off x="1521570" y="2615760"/>
            <a:ext cx="5640534" cy="1077218"/>
          </a:xfrm>
          <a:prstGeom prst="rect">
            <a:avLst/>
          </a:prstGeom>
          <a:noFill/>
        </p:spPr>
        <p:txBody>
          <a:bodyPr wrap="square" rtlCol="0">
            <a:spAutoFit/>
          </a:bodyPr>
          <a:lstStyle/>
          <a:p>
            <a:r>
              <a:rPr lang="en-US" sz="3100" b="1" dirty="0" smtClean="0">
                <a:latin typeface="Cambria" panose="02040503050406030204" pitchFamily="18" charset="0"/>
              </a:rPr>
              <a:t>Hospital Readmissions Reduction Program</a:t>
            </a:r>
            <a:endParaRPr lang="en-US" sz="3100" b="1" dirty="0">
              <a:latin typeface="Cambria" panose="02040503050406030204" pitchFamily="18" charset="0"/>
            </a:endParaRPr>
          </a:p>
        </p:txBody>
      </p:sp>
      <p:sp>
        <p:nvSpPr>
          <p:cNvPr id="10" name="TextBox 9"/>
          <p:cNvSpPr txBox="1"/>
          <p:nvPr/>
        </p:nvSpPr>
        <p:spPr>
          <a:xfrm>
            <a:off x="5385916" y="3430696"/>
            <a:ext cx="2361335" cy="2000548"/>
          </a:xfrm>
          <a:prstGeom prst="rect">
            <a:avLst/>
          </a:prstGeom>
          <a:noFill/>
        </p:spPr>
        <p:txBody>
          <a:bodyPr wrap="square" rtlCol="0">
            <a:spAutoFit/>
          </a:bodyPr>
          <a:lstStyle/>
          <a:p>
            <a:r>
              <a:rPr lang="en-US" sz="3100" b="1" dirty="0" smtClean="0">
                <a:solidFill>
                  <a:schemeClr val="tx2"/>
                </a:solidFill>
                <a:latin typeface="Berlin Sans FB" panose="020E0602020502020306" pitchFamily="34" charset="0"/>
              </a:rPr>
              <a:t>Medicare Shared Savings Program</a:t>
            </a:r>
            <a:endParaRPr lang="en-US" sz="3100" b="1" dirty="0">
              <a:solidFill>
                <a:schemeClr val="tx2"/>
              </a:solidFill>
              <a:latin typeface="Berlin Sans FB" panose="020E0602020502020306" pitchFamily="34" charset="0"/>
            </a:endParaRPr>
          </a:p>
        </p:txBody>
      </p:sp>
      <p:sp>
        <p:nvSpPr>
          <p:cNvPr id="11" name="TextBox 10"/>
          <p:cNvSpPr txBox="1"/>
          <p:nvPr/>
        </p:nvSpPr>
        <p:spPr>
          <a:xfrm>
            <a:off x="2599988" y="5631017"/>
            <a:ext cx="10114491"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Center for Medicare and Medicaid Innovation</a:t>
            </a:r>
            <a:endParaRPr lang="en-US" sz="3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777276" y="3430637"/>
            <a:ext cx="3909727" cy="2062103"/>
          </a:xfrm>
          <a:prstGeom prst="rect">
            <a:avLst/>
          </a:prstGeom>
          <a:noFill/>
        </p:spPr>
        <p:txBody>
          <a:bodyPr wrap="square" rtlCol="0">
            <a:spAutoFit/>
          </a:bodyPr>
          <a:lstStyle/>
          <a:p>
            <a:r>
              <a:rPr lang="en-US" sz="3200" dirty="0" smtClean="0">
                <a:solidFill>
                  <a:schemeClr val="accent4"/>
                </a:solidFill>
              </a:rPr>
              <a:t>Value-based Purchasing Programs for SNFs, HHAs, and ASCs</a:t>
            </a:r>
          </a:p>
        </p:txBody>
      </p:sp>
      <p:sp>
        <p:nvSpPr>
          <p:cNvPr id="14" name="TextBox 13"/>
          <p:cNvSpPr txBox="1"/>
          <p:nvPr/>
        </p:nvSpPr>
        <p:spPr>
          <a:xfrm>
            <a:off x="6246597" y="2378236"/>
            <a:ext cx="5325810" cy="830997"/>
          </a:xfrm>
          <a:prstGeom prst="rect">
            <a:avLst/>
          </a:prstGeom>
          <a:noFill/>
        </p:spPr>
        <p:txBody>
          <a:bodyPr wrap="square" rtlCol="0">
            <a:spAutoFit/>
          </a:bodyPr>
          <a:lstStyle/>
          <a:p>
            <a:r>
              <a:rPr lang="en-US" sz="2400" dirty="0" smtClean="0">
                <a:solidFill>
                  <a:schemeClr val="accent2"/>
                </a:solidFill>
                <a:latin typeface="Arial Rounded MT Bold" panose="020F0704030504030204" pitchFamily="34" charset="0"/>
              </a:rPr>
              <a:t>Quality Reporting for Inpatient Psychiatric Hospitals</a:t>
            </a:r>
            <a:endParaRPr lang="en-US" sz="2400" dirty="0">
              <a:solidFill>
                <a:schemeClr val="accent2"/>
              </a:solidFill>
              <a:latin typeface="Arial Rounded MT Bold" panose="020F0704030504030204" pitchFamily="34" charset="0"/>
            </a:endParaRPr>
          </a:p>
        </p:txBody>
      </p:sp>
    </p:spTree>
    <p:extLst>
      <p:ext uri="{BB962C8B-B14F-4D97-AF65-F5344CB8AC3E}">
        <p14:creationId xmlns:p14="http://schemas.microsoft.com/office/powerpoint/2010/main" xmlns="" val="524403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 Based Payment Models</a:t>
            </a:r>
          </a:p>
        </p:txBody>
      </p:sp>
      <p:sp>
        <p:nvSpPr>
          <p:cNvPr id="7" name="Slide Number Placeholder 3"/>
          <p:cNvSpPr txBox="1">
            <a:spLocks/>
          </p:cNvSpPr>
          <p:nvPr/>
        </p:nvSpPr>
        <p:spPr>
          <a:xfrm>
            <a:off x="9131070" y="7786130"/>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0" i="0" u="none" kern="1200">
                <a:solidFill>
                  <a:srgbClr val="898989"/>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9BA112-7AAC-4134-B26F-E279470DBE98}" type="slidenum">
              <a:rPr lang="en-US" smtClean="0"/>
              <a:pPr/>
              <a:t>8</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46912" y="1311011"/>
            <a:ext cx="8718425" cy="4779010"/>
          </a:xfrm>
          <a:prstGeom prst="rect">
            <a:avLst/>
          </a:prstGeom>
        </p:spPr>
      </p:pic>
    </p:spTree>
    <p:extLst>
      <p:ext uri="{BB962C8B-B14F-4D97-AF65-F5344CB8AC3E}">
        <p14:creationId xmlns:p14="http://schemas.microsoft.com/office/powerpoint/2010/main" xmlns="" val="306731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What Leading Health Systems Gave Up</a:t>
            </a:r>
            <a:endParaRPr lang="en-US" dirty="0"/>
          </a:p>
        </p:txBody>
      </p:sp>
      <p:sp>
        <p:nvSpPr>
          <p:cNvPr id="3" name="Content Placeholder 2"/>
          <p:cNvSpPr>
            <a:spLocks noGrp="1"/>
          </p:cNvSpPr>
          <p:nvPr>
            <p:ph idx="1"/>
          </p:nvPr>
        </p:nvSpPr>
        <p:spPr>
          <a:xfrm>
            <a:off x="218619" y="1531328"/>
            <a:ext cx="3143559" cy="2703054"/>
          </a:xfrm>
        </p:spPr>
        <p:txBody>
          <a:bodyPr/>
          <a:lstStyle/>
          <a:p>
            <a:pPr marL="342900" indent="-342900">
              <a:buFont typeface="Arial" panose="020B0604020202020204" pitchFamily="34" charset="0"/>
              <a:buChar char="•"/>
            </a:pPr>
            <a:r>
              <a:rPr lang="en-US" dirty="0" smtClean="0"/>
              <a:t>$155 billion in direct hospital cuts</a:t>
            </a:r>
          </a:p>
          <a:p>
            <a:pPr marL="342900" indent="-342900">
              <a:buFont typeface="Arial" panose="020B0604020202020204" pitchFamily="34" charset="0"/>
              <a:buChar char="•"/>
            </a:pPr>
            <a:r>
              <a:rPr lang="en-US" dirty="0" smtClean="0"/>
              <a:t>Disproportionate share hospital cuts (Medicare and Medicaid)</a:t>
            </a:r>
          </a:p>
          <a:p>
            <a:pPr marL="342900" indent="-342900">
              <a:buFont typeface="Arial" panose="020B0604020202020204" pitchFamily="34" charset="0"/>
              <a:buChar char="•"/>
            </a:pPr>
            <a:r>
              <a:rPr lang="en-US" dirty="0" smtClean="0"/>
              <a:t>Productivity adjustments </a:t>
            </a:r>
          </a:p>
        </p:txBody>
      </p:sp>
      <p:sp>
        <p:nvSpPr>
          <p:cNvPr id="6" name="Content Placeholder 2"/>
          <p:cNvSpPr txBox="1">
            <a:spLocks/>
          </p:cNvSpPr>
          <p:nvPr/>
        </p:nvSpPr>
        <p:spPr>
          <a:xfrm>
            <a:off x="218619" y="4764554"/>
            <a:ext cx="11871854" cy="1495568"/>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2"/>
              </a:buClr>
              <a:buSzPct val="75000"/>
              <a:buFont typeface="Wingdings" pitchFamily="2" charset="2"/>
              <a:buNone/>
              <a:defRPr sz="2000" b="0" i="0" kern="1200">
                <a:solidFill>
                  <a:schemeClr val="tx1">
                    <a:lumMod val="50000"/>
                    <a:lumOff val="50000"/>
                  </a:schemeClr>
                </a:solidFill>
                <a:latin typeface="Gotham-Book" charset="0"/>
                <a:ea typeface="Gotham-Book" charset="0"/>
                <a:cs typeface="Gotham-Book" charset="0"/>
              </a:defRPr>
            </a:lvl1pPr>
            <a:lvl2pPr marL="4572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2pPr>
            <a:lvl3pPr marL="6858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3pPr>
            <a:lvl4pPr marL="9144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4pPr>
            <a:lvl5pPr marL="1143000" indent="-228600" algn="l" defTabSz="914400" rtl="0" eaLnBrk="1" latinLnBrk="0" hangingPunct="1">
              <a:spcBef>
                <a:spcPts val="600"/>
              </a:spcBef>
              <a:buClr>
                <a:schemeClr val="accent2"/>
              </a:buClr>
              <a:buSzPct val="75000"/>
              <a:buFont typeface="Wingdings" pitchFamily="2" charset="2"/>
              <a:buChar char="n"/>
              <a:defRPr sz="1800" b="0" i="0" kern="1200">
                <a:solidFill>
                  <a:schemeClr val="tx1">
                    <a:lumMod val="50000"/>
                    <a:lumOff val="50000"/>
                  </a:schemeClr>
                </a:solidFill>
                <a:latin typeface="Gotham-Book" charset="0"/>
                <a:ea typeface="Gotham-Book" charset="0"/>
                <a:cs typeface="Gotham-Book"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r>
              <a:rPr lang="en-US" dirty="0" smtClean="0"/>
              <a:t>Hospital-acquired conditions program</a:t>
            </a:r>
            <a:endParaRPr lang="en-US" dirty="0"/>
          </a:p>
          <a:p>
            <a:pPr marL="342900" indent="-342900">
              <a:buFont typeface="Arial" panose="020B0604020202020204" pitchFamily="34" charset="0"/>
              <a:buChar char="•"/>
            </a:pPr>
            <a:r>
              <a:rPr lang="en-US" dirty="0" smtClean="0"/>
              <a:t>Hospital readmissions reduction program</a:t>
            </a:r>
            <a:endParaRPr lang="en-US" dirty="0"/>
          </a:p>
          <a:p>
            <a:pPr marL="342900" indent="-342900">
              <a:buFont typeface="Arial" panose="020B0604020202020204" pitchFamily="34" charset="0"/>
              <a:buChar char="•"/>
            </a:pPr>
            <a:r>
              <a:rPr lang="en-US" dirty="0" smtClean="0"/>
              <a:t>Medicare Advantage—$135.6 billion—indirect, but still relevant to Leading Health Systems </a:t>
            </a:r>
            <a:endParaRPr lang="en-US" dirty="0"/>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1432329802"/>
              </p:ext>
            </p:extLst>
          </p:nvPr>
        </p:nvGraphicFramePr>
        <p:xfrm>
          <a:off x="4189863" y="1310185"/>
          <a:ext cx="6864823" cy="345436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972399" y="6545612"/>
            <a:ext cx="7219601" cy="244682"/>
          </a:xfrm>
          <a:prstGeom prst="rect">
            <a:avLst/>
          </a:prstGeom>
          <a:noFill/>
        </p:spPr>
        <p:txBody>
          <a:bodyPr wrap="square" rtlCol="0">
            <a:spAutoFit/>
          </a:bodyPr>
          <a:lstStyle/>
          <a:p>
            <a:pPr>
              <a:lnSpc>
                <a:spcPct val="90000"/>
              </a:lnSpc>
            </a:pPr>
            <a:r>
              <a:rPr lang="en-US" sz="1100" b="1" i="1" dirty="0">
                <a:solidFill>
                  <a:srgbClr val="000000"/>
                </a:solidFill>
                <a:cs typeface="Times" panose="02020603050405020304" pitchFamily="18" charset="0"/>
              </a:rPr>
              <a:t>Source: </a:t>
            </a:r>
            <a:r>
              <a:rPr lang="en-US" sz="1100" b="1" i="1" dirty="0" smtClean="0">
                <a:solidFill>
                  <a:srgbClr val="000000"/>
                </a:solidFill>
                <a:cs typeface="Times" panose="02020603050405020304" pitchFamily="18" charset="0"/>
              </a:rPr>
              <a:t>Congressional Budget Office, March 20, 2010</a:t>
            </a:r>
            <a:endParaRPr lang="en-US" sz="1100" b="1" i="1" dirty="0">
              <a:solidFill>
                <a:srgbClr val="000000"/>
              </a:solidFill>
              <a:cs typeface="Times" panose="02020603050405020304" pitchFamily="18" charset="0"/>
            </a:endParaRPr>
          </a:p>
        </p:txBody>
      </p:sp>
    </p:spTree>
    <p:extLst>
      <p:ext uri="{BB962C8B-B14F-4D97-AF65-F5344CB8AC3E}">
        <p14:creationId xmlns:p14="http://schemas.microsoft.com/office/powerpoint/2010/main" xmlns="" val="126593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qua Theme">
  <a:themeElements>
    <a:clrScheme name="HMA">
      <a:dk1>
        <a:srgbClr val="000000"/>
      </a:dk1>
      <a:lt1>
        <a:srgbClr val="FFFFFF"/>
      </a:lt1>
      <a:dk2>
        <a:srgbClr val="6D6E71"/>
      </a:dk2>
      <a:lt2>
        <a:srgbClr val="ECECED"/>
      </a:lt2>
      <a:accent1>
        <a:srgbClr val="01563F"/>
      </a:accent1>
      <a:accent2>
        <a:srgbClr val="00898D"/>
      </a:accent2>
      <a:accent3>
        <a:srgbClr val="41994F"/>
      </a:accent3>
      <a:accent4>
        <a:srgbClr val="246797"/>
      </a:accent4>
      <a:accent5>
        <a:srgbClr val="664F8A"/>
      </a:accent5>
      <a:accent6>
        <a:srgbClr val="F6B23B"/>
      </a:accent6>
      <a:hlink>
        <a:srgbClr val="B62B4D"/>
      </a:hlink>
      <a:folHlink>
        <a:srgbClr val="A3202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qua Theme">
  <a:themeElements>
    <a:clrScheme name="HMA">
      <a:dk1>
        <a:srgbClr val="000000"/>
      </a:dk1>
      <a:lt1>
        <a:srgbClr val="FFFFFF"/>
      </a:lt1>
      <a:dk2>
        <a:srgbClr val="6D6E71"/>
      </a:dk2>
      <a:lt2>
        <a:srgbClr val="ECECED"/>
      </a:lt2>
      <a:accent1>
        <a:srgbClr val="01563F"/>
      </a:accent1>
      <a:accent2>
        <a:srgbClr val="00898D"/>
      </a:accent2>
      <a:accent3>
        <a:srgbClr val="41994F"/>
      </a:accent3>
      <a:accent4>
        <a:srgbClr val="246797"/>
      </a:accent4>
      <a:accent5>
        <a:srgbClr val="664F8A"/>
      </a:accent5>
      <a:accent6>
        <a:srgbClr val="F6B23B"/>
      </a:accent6>
      <a:hlink>
        <a:srgbClr val="B62B4D"/>
      </a:hlink>
      <a:folHlink>
        <a:srgbClr val="A3202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qua Theme">
  <a:themeElements>
    <a:clrScheme name="HMA">
      <a:dk1>
        <a:srgbClr val="000000"/>
      </a:dk1>
      <a:lt1>
        <a:srgbClr val="FFFFFF"/>
      </a:lt1>
      <a:dk2>
        <a:srgbClr val="6D6E71"/>
      </a:dk2>
      <a:lt2>
        <a:srgbClr val="ECECED"/>
      </a:lt2>
      <a:accent1>
        <a:srgbClr val="01563F"/>
      </a:accent1>
      <a:accent2>
        <a:srgbClr val="00898D"/>
      </a:accent2>
      <a:accent3>
        <a:srgbClr val="41994F"/>
      </a:accent3>
      <a:accent4>
        <a:srgbClr val="246797"/>
      </a:accent4>
      <a:accent5>
        <a:srgbClr val="664F8A"/>
      </a:accent5>
      <a:accent6>
        <a:srgbClr val="F6B23B"/>
      </a:accent6>
      <a:hlink>
        <a:srgbClr val="B62B4D"/>
      </a:hlink>
      <a:folHlink>
        <a:srgbClr val="A3202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Aqua Theme">
  <a:themeElements>
    <a:clrScheme name="HMA">
      <a:dk1>
        <a:srgbClr val="000000"/>
      </a:dk1>
      <a:lt1>
        <a:srgbClr val="FFFFFF"/>
      </a:lt1>
      <a:dk2>
        <a:srgbClr val="6D6E71"/>
      </a:dk2>
      <a:lt2>
        <a:srgbClr val="ECECED"/>
      </a:lt2>
      <a:accent1>
        <a:srgbClr val="01563F"/>
      </a:accent1>
      <a:accent2>
        <a:srgbClr val="00898D"/>
      </a:accent2>
      <a:accent3>
        <a:srgbClr val="41994F"/>
      </a:accent3>
      <a:accent4>
        <a:srgbClr val="246797"/>
      </a:accent4>
      <a:accent5>
        <a:srgbClr val="664F8A"/>
      </a:accent5>
      <a:accent6>
        <a:srgbClr val="F6B23B"/>
      </a:accent6>
      <a:hlink>
        <a:srgbClr val="B62B4D"/>
      </a:hlink>
      <a:folHlink>
        <a:srgbClr val="A3202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11127</TotalTime>
  <Words>2661</Words>
  <Application>Microsoft Office PowerPoint</Application>
  <PresentationFormat>Custom</PresentationFormat>
  <Paragraphs>605</Paragraphs>
  <Slides>36</Slides>
  <Notes>22</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Aqua Theme</vt:lpstr>
      <vt:lpstr>1_Aqua Theme</vt:lpstr>
      <vt:lpstr>2_Aqua Theme</vt:lpstr>
      <vt:lpstr>8_Aqua Theme</vt:lpstr>
      <vt:lpstr>Slide 1</vt:lpstr>
      <vt:lpstr>Overview</vt:lpstr>
      <vt:lpstr>The Affordable Care Act: Past, Present, and Future</vt:lpstr>
      <vt:lpstr>What’s At Stake: Coverage Provisions</vt:lpstr>
      <vt:lpstr>What’s At Stake: ACA Exchanges &amp; Subsidies</vt:lpstr>
      <vt:lpstr>What’s At Stake: Medicaid Expansion</vt:lpstr>
      <vt:lpstr>What’s At Stake: Quality &amp; Innovation Provisions</vt:lpstr>
      <vt:lpstr>Value Based Payment Models</vt:lpstr>
      <vt:lpstr>ACA: What Leading Health Systems Gave Up</vt:lpstr>
      <vt:lpstr>ACA Repeal and Replace: A Plan Emerges </vt:lpstr>
      <vt:lpstr>Medicaid Today, Medicaid Tomorrow? </vt:lpstr>
      <vt:lpstr>Slide 12</vt:lpstr>
      <vt:lpstr>The Politics of Health Care </vt:lpstr>
      <vt:lpstr>Slide 14</vt:lpstr>
      <vt:lpstr>Slide 15</vt:lpstr>
      <vt:lpstr>Slide 16</vt:lpstr>
      <vt:lpstr>Slide 17</vt:lpstr>
      <vt:lpstr>Slide 18</vt:lpstr>
      <vt:lpstr>Slide 19</vt:lpstr>
      <vt:lpstr>MACRA</vt:lpstr>
      <vt:lpstr>MACRA Background: A Refresher</vt:lpstr>
      <vt:lpstr>MACRA QPP Participation Categories</vt:lpstr>
      <vt:lpstr>Merit-based Incentive Payment System (“MIPS”) Structure</vt:lpstr>
      <vt:lpstr>MACRA Physician Payment Adjustments </vt:lpstr>
      <vt:lpstr>MIPS Eligibility Likely to Expand Over Time</vt:lpstr>
      <vt:lpstr>Fewer MIPS Reporting Requirements &amp; More Generous Scoring in 2017</vt:lpstr>
      <vt:lpstr>Reporting Requirements In 2017—Clinicians Can “Pick Your Pace”</vt:lpstr>
      <vt:lpstr>MIPS Reporting Options</vt:lpstr>
      <vt:lpstr>Generally Applicable MIPS Category Weighting</vt:lpstr>
      <vt:lpstr>Weighting of Performance Categories for MIPS APMs</vt:lpstr>
      <vt:lpstr>Range of Payment Adjustments Fairly Small in 2017</vt:lpstr>
      <vt:lpstr>New Advanced APMs Introduced Over Several Years</vt:lpstr>
      <vt:lpstr>Advanced APM Participation: Benefits</vt:lpstr>
      <vt:lpstr>Advanced APM Qualification Thresholds </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Greenbaum</dc:creator>
  <cp:lastModifiedBy>Jesse Emerson</cp:lastModifiedBy>
  <cp:revision>183</cp:revision>
  <dcterms:created xsi:type="dcterms:W3CDTF">2016-11-17T15:32:24Z</dcterms:created>
  <dcterms:modified xsi:type="dcterms:W3CDTF">2017-02-22T19:36:04Z</dcterms:modified>
</cp:coreProperties>
</file>